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143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36.xml"/>
  <Override ContentType="application/vnd.openxmlformats-officedocument.presentationml.slide+xml" PartName="/ppt/slides/slide137.xml"/>
  <Override ContentType="application/vnd.openxmlformats-officedocument.presentationml.slide+xml" PartName="/ppt/slides/slide138.xml"/>
  <Override ContentType="application/vnd.openxmlformats-officedocument.presentationml.slide+xml" PartName="/ppt/slides/slide139.xml"/>
  <Override ContentType="application/vnd.openxmlformats-officedocument.presentationml.slide+xml" PartName="/ppt/slides/slide140.xml"/>
  <Override ContentType="application/vnd.openxmlformats-officedocument.presentationml.slide+xml" PartName="/ppt/slides/slide141.xml"/>
  <Override ContentType="application/vnd.openxmlformats-officedocument.presentationml.slide+xml" PartName="/ppt/slides/slide142.xml"/>
  <Override ContentType="application/vnd.openxmlformats-officedocument.presentationml.slide+xml" PartName="/ppt/slides/slide143.xml"/>
  <Override ContentType="application/vnd.openxmlformats-officedocument.presentationml.slide+xml" PartName="/ppt/slides/slide144.xml"/>
  <Override ContentType="application/vnd.openxmlformats-officedocument.presentationml.slide+xml" PartName="/ppt/slides/slide145.xml"/>
  <Override ContentType="application/vnd.openxmlformats-officedocument.presentationml.slide+xml" PartName="/ppt/slides/slide146.xml"/>
  <Override ContentType="application/vnd.openxmlformats-officedocument.presentationml.slide+xml" PartName="/ppt/slides/slide147.xml"/>
  <Override ContentType="application/vnd.openxmlformats-officedocument.presentationml.slide+xml" PartName="/ppt/slides/slide148.xml"/>
  <Override ContentType="application/vnd.openxmlformats-officedocument.presentationml.slide+xml" PartName="/ppt/slides/slide149.xml"/>
  <Override ContentType="application/vnd.openxmlformats-officedocument.presentationml.slide+xml" PartName="/ppt/slides/slide150.xml"/>
  <Override ContentType="application/vnd.openxmlformats-officedocument.presentationml.slide+xml" PartName="/ppt/slides/slide151.xml"/>
  <Override ContentType="application/vnd.openxmlformats-officedocument.presentationml.slide+xml" PartName="/ppt/slides/slide152.xml"/>
  <Override ContentType="application/vnd.openxmlformats-officedocument.presentationml.slide+xml" PartName="/ppt/slides/slide153.xml"/>
  <Override ContentType="application/vnd.openxmlformats-officedocument.presentationml.slide+xml" PartName="/ppt/slides/slide154.xml"/>
  <Override ContentType="application/vnd.openxmlformats-officedocument.presentationml.slide+xml" PartName="/ppt/slides/slide155.xml"/>
  <Override ContentType="application/vnd.openxmlformats-officedocument.presentationml.slide+xml" PartName="/ppt/slides/slide156.xml"/>
  <Override ContentType="application/vnd.openxmlformats-officedocument.presentationml.slide+xml" PartName="/ppt/slides/slide157.xml"/>
  <Override ContentType="application/vnd.openxmlformats-officedocument.presentationml.slide+xml" PartName="/ppt/slides/slide158.xml"/>
  <Override ContentType="application/vnd.openxmlformats-officedocument.presentationml.slide+xml" PartName="/ppt/slides/slide159.xml"/>
  <Override ContentType="application/vnd.openxmlformats-officedocument.presentationml.slide+xml" PartName="/ppt/slides/slide160.xml"/>
  <Override ContentType="application/vnd.openxmlformats-officedocument.presentationml.slide+xml" PartName="/ppt/slides/slide161.xml"/>
  <Override ContentType="application/vnd.openxmlformats-officedocument.presentationml.slide+xml" PartName="/ppt/slides/slide162.xml"/>
  <Override ContentType="application/vnd.openxmlformats-officedocument.presentationml.slide+xml" PartName="/ppt/slides/slide163.xml"/>
  <Override ContentType="application/vnd.openxmlformats-officedocument.presentationml.slide+xml" PartName="/ppt/slides/slide164.xml"/>
  <Override ContentType="application/vnd.openxmlformats-officedocument.presentationml.slide+xml" PartName="/ppt/slides/slide165.xml"/>
  <Override ContentType="application/vnd.openxmlformats-officedocument.presentationml.slide+xml" PartName="/ppt/slides/slide166.xml"/>
  <Override ContentType="application/vnd.openxmlformats-officedocument.presentationml.slide+xml" PartName="/ppt/slides/slide167.xml"/>
  <Override ContentType="application/vnd.openxmlformats-officedocument.presentationml.slide+xml" PartName="/ppt/slides/slide168.xml"/>
  <Override ContentType="application/vnd.openxmlformats-officedocument.presentationml.slide+xml" PartName="/ppt/slides/slide169.xml"/>
  <Override ContentType="application/vnd.openxmlformats-officedocument.presentationml.slide+xml" PartName="/ppt/slides/slide170.xml"/>
  <Override ContentType="application/vnd.openxmlformats-officedocument.presentationml.slide+xml" PartName="/ppt/slides/slide171.xml"/>
  <Override ContentType="application/vnd.openxmlformats-officedocument.presentationml.slide+xml" PartName="/ppt/slides/slide172.xml"/>
  <Override ContentType="application/vnd.openxmlformats-officedocument.presentationml.slide+xml" PartName="/ppt/slides/slide173.xml"/>
  <Override ContentType="application/vnd.openxmlformats-officedocument.presentationml.slide+xml" PartName="/ppt/slides/slide174.xml"/>
  <Override ContentType="application/vnd.openxmlformats-officedocument.presentationml.slide+xml" PartName="/ppt/slides/slide175.xml"/>
  <Override ContentType="application/vnd.openxmlformats-officedocument.presentationml.slide+xml" PartName="/ppt/slides/slide17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8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</p:sldIdLst>
  <p:sldSz cx="18288000" cy="14630400"/>
  <p:notesSz cx="6858000" cy="9144000"/>
  <p:embeddedFontLst>
    <p:embeddedFont>
      <p:font typeface="League Spartan" charset="1" panose="00000800000000000000"/>
      <p:regular r:id="rId185"/>
    </p:embeddedFont>
    <p:embeddedFont>
      <p:font typeface="Sanchez" charset="1" panose="02000000000000000000"/>
      <p:regular r:id="rId186"/>
    </p:embeddedFont>
    <p:embeddedFont>
      <p:font typeface="Roboto Condensed 1" charset="1" panose="02000000000000000000"/>
      <p:regular r:id="rId187"/>
    </p:embeddedFont>
    <p:embeddedFont>
      <p:font typeface="Roboto Condensed 2" charset="1" panose="02000000000000000000"/>
      <p:regular r:id="rId188"/>
    </p:embeddedFont>
    <p:embeddedFont>
      <p:font typeface="Roboto Condensed 2 Bold" charset="1" panose="02000000000000000000"/>
      <p:regular r:id="rId189"/>
    </p:embeddedFont>
    <p:embeddedFont>
      <p:font typeface="Roboto Condensed 3" charset="1" panose="02000000000000000000"/>
      <p:regular r:id="rId287"/>
    </p:embeddedFont>
    <p:embeddedFont>
      <p:font typeface="Roboto Condensed 2 Italics" charset="1" panose="02000000000000000000"/>
      <p:regular r:id="rId305"/>
    </p:embeddedFont>
    <p:embeddedFont>
      <p:font typeface="Roboto Condensed 2 Bold Italics" charset="1" panose="02000000000000000000"/>
      <p:regular r:id="rId306"/>
    </p:embeddedFont>
    <p:embeddedFont>
      <p:font typeface="TC Chaddlewood" charset="1" panose="00000000000000000000"/>
      <p:regular r:id="rId307"/>
    </p:embeddedFont>
    <p:embeddedFont>
      <p:font typeface="Open Sans Ultra-Bold" charset="1" panose="00000000000000000000"/>
      <p:regular r:id="rId320"/>
    </p:embeddedFont>
    <p:embeddedFont>
      <p:font typeface="Open Sans Bold" charset="1" panose="020B0806030504020204"/>
      <p:regular r:id="rId321"/>
    </p:embeddedFont>
    <p:embeddedFont>
      <p:font typeface="Open Sans" charset="1" panose="020B0606030504020204"/>
      <p:regular r:id="rId3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00" Target="slides/slide95.xml" Type="http://schemas.openxmlformats.org/officeDocument/2006/relationships/slide"/><Relationship Id="rId101" Target="slides/slide96.xml" Type="http://schemas.openxmlformats.org/officeDocument/2006/relationships/slide"/><Relationship Id="rId102" Target="slides/slide97.xml" Type="http://schemas.openxmlformats.org/officeDocument/2006/relationships/slide"/><Relationship Id="rId103" Target="slides/slide98.xml" Type="http://schemas.openxmlformats.org/officeDocument/2006/relationships/slide"/><Relationship Id="rId104" Target="slides/slide99.xml" Type="http://schemas.openxmlformats.org/officeDocument/2006/relationships/slide"/><Relationship Id="rId105" Target="slides/slide100.xml" Type="http://schemas.openxmlformats.org/officeDocument/2006/relationships/slide"/><Relationship Id="rId106" Target="slides/slide101.xml" Type="http://schemas.openxmlformats.org/officeDocument/2006/relationships/slide"/><Relationship Id="rId107" Target="slides/slide102.xml" Type="http://schemas.openxmlformats.org/officeDocument/2006/relationships/slide"/><Relationship Id="rId108" Target="slides/slide103.xml" Type="http://schemas.openxmlformats.org/officeDocument/2006/relationships/slide"/><Relationship Id="rId109" Target="slides/slide104.xml" Type="http://schemas.openxmlformats.org/officeDocument/2006/relationships/slide"/><Relationship Id="rId11" Target="slides/slide6.xml" Type="http://schemas.openxmlformats.org/officeDocument/2006/relationships/slide"/><Relationship Id="rId110" Target="slides/slide105.xml" Type="http://schemas.openxmlformats.org/officeDocument/2006/relationships/slide"/><Relationship Id="rId111" Target="slides/slide106.xml" Type="http://schemas.openxmlformats.org/officeDocument/2006/relationships/slide"/><Relationship Id="rId112" Target="slides/slide107.xml" Type="http://schemas.openxmlformats.org/officeDocument/2006/relationships/slide"/><Relationship Id="rId113" Target="slides/slide108.xml" Type="http://schemas.openxmlformats.org/officeDocument/2006/relationships/slide"/><Relationship Id="rId114" Target="slides/slide109.xml" Type="http://schemas.openxmlformats.org/officeDocument/2006/relationships/slide"/><Relationship Id="rId115" Target="slides/slide110.xml" Type="http://schemas.openxmlformats.org/officeDocument/2006/relationships/slide"/><Relationship Id="rId116" Target="slides/slide111.xml" Type="http://schemas.openxmlformats.org/officeDocument/2006/relationships/slide"/><Relationship Id="rId117" Target="slides/slide112.xml" Type="http://schemas.openxmlformats.org/officeDocument/2006/relationships/slide"/><Relationship Id="rId118" Target="slides/slide113.xml" Type="http://schemas.openxmlformats.org/officeDocument/2006/relationships/slide"/><Relationship Id="rId119" Target="slides/slide114.xml" Type="http://schemas.openxmlformats.org/officeDocument/2006/relationships/slide"/><Relationship Id="rId12" Target="slides/slide7.xml" Type="http://schemas.openxmlformats.org/officeDocument/2006/relationships/slide"/><Relationship Id="rId120" Target="slides/slide115.xml" Type="http://schemas.openxmlformats.org/officeDocument/2006/relationships/slide"/><Relationship Id="rId121" Target="slides/slide116.xml" Type="http://schemas.openxmlformats.org/officeDocument/2006/relationships/slide"/><Relationship Id="rId122" Target="slides/slide117.xml" Type="http://schemas.openxmlformats.org/officeDocument/2006/relationships/slide"/><Relationship Id="rId123" Target="slides/slide118.xml" Type="http://schemas.openxmlformats.org/officeDocument/2006/relationships/slide"/><Relationship Id="rId124" Target="slides/slide119.xml" Type="http://schemas.openxmlformats.org/officeDocument/2006/relationships/slide"/><Relationship Id="rId125" Target="slides/slide120.xml" Type="http://schemas.openxmlformats.org/officeDocument/2006/relationships/slide"/><Relationship Id="rId126" Target="slides/slide121.xml" Type="http://schemas.openxmlformats.org/officeDocument/2006/relationships/slide"/><Relationship Id="rId127" Target="slides/slide122.xml" Type="http://schemas.openxmlformats.org/officeDocument/2006/relationships/slide"/><Relationship Id="rId128" Target="slides/slide123.xml" Type="http://schemas.openxmlformats.org/officeDocument/2006/relationships/slide"/><Relationship Id="rId129" Target="slides/slide124.xml" Type="http://schemas.openxmlformats.org/officeDocument/2006/relationships/slide"/><Relationship Id="rId13" Target="slides/slide8.xml" Type="http://schemas.openxmlformats.org/officeDocument/2006/relationships/slide"/><Relationship Id="rId130" Target="slides/slide125.xml" Type="http://schemas.openxmlformats.org/officeDocument/2006/relationships/slide"/><Relationship Id="rId131" Target="slides/slide126.xml" Type="http://schemas.openxmlformats.org/officeDocument/2006/relationships/slide"/><Relationship Id="rId132" Target="slides/slide127.xml" Type="http://schemas.openxmlformats.org/officeDocument/2006/relationships/slide"/><Relationship Id="rId133" Target="slides/slide128.xml" Type="http://schemas.openxmlformats.org/officeDocument/2006/relationships/slide"/><Relationship Id="rId134" Target="slides/slide129.xml" Type="http://schemas.openxmlformats.org/officeDocument/2006/relationships/slide"/><Relationship Id="rId135" Target="slides/slide130.xml" Type="http://schemas.openxmlformats.org/officeDocument/2006/relationships/slide"/><Relationship Id="rId136" Target="slides/slide131.xml" Type="http://schemas.openxmlformats.org/officeDocument/2006/relationships/slide"/><Relationship Id="rId137" Target="slides/slide132.xml" Type="http://schemas.openxmlformats.org/officeDocument/2006/relationships/slide"/><Relationship Id="rId138" Target="slides/slide133.xml" Type="http://schemas.openxmlformats.org/officeDocument/2006/relationships/slide"/><Relationship Id="rId139" Target="slides/slide134.xml" Type="http://schemas.openxmlformats.org/officeDocument/2006/relationships/slide"/><Relationship Id="rId14" Target="slides/slide9.xml" Type="http://schemas.openxmlformats.org/officeDocument/2006/relationships/slide"/><Relationship Id="rId140" Target="slides/slide135.xml" Type="http://schemas.openxmlformats.org/officeDocument/2006/relationships/slide"/><Relationship Id="rId141" Target="slides/slide136.xml" Type="http://schemas.openxmlformats.org/officeDocument/2006/relationships/slide"/><Relationship Id="rId142" Target="slides/slide137.xml" Type="http://schemas.openxmlformats.org/officeDocument/2006/relationships/slide"/><Relationship Id="rId143" Target="slides/slide138.xml" Type="http://schemas.openxmlformats.org/officeDocument/2006/relationships/slide"/><Relationship Id="rId144" Target="slides/slide139.xml" Type="http://schemas.openxmlformats.org/officeDocument/2006/relationships/slide"/><Relationship Id="rId145" Target="slides/slide140.xml" Type="http://schemas.openxmlformats.org/officeDocument/2006/relationships/slide"/><Relationship Id="rId146" Target="slides/slide141.xml" Type="http://schemas.openxmlformats.org/officeDocument/2006/relationships/slide"/><Relationship Id="rId147" Target="slides/slide142.xml" Type="http://schemas.openxmlformats.org/officeDocument/2006/relationships/slide"/><Relationship Id="rId148" Target="slides/slide143.xml" Type="http://schemas.openxmlformats.org/officeDocument/2006/relationships/slide"/><Relationship Id="rId149" Target="slides/slide144.xml" Type="http://schemas.openxmlformats.org/officeDocument/2006/relationships/slide"/><Relationship Id="rId15" Target="slides/slide10.xml" Type="http://schemas.openxmlformats.org/officeDocument/2006/relationships/slide"/><Relationship Id="rId150" Target="slides/slide145.xml" Type="http://schemas.openxmlformats.org/officeDocument/2006/relationships/slide"/><Relationship Id="rId151" Target="slides/slide146.xml" Type="http://schemas.openxmlformats.org/officeDocument/2006/relationships/slide"/><Relationship Id="rId152" Target="slides/slide147.xml" Type="http://schemas.openxmlformats.org/officeDocument/2006/relationships/slide"/><Relationship Id="rId153" Target="slides/slide148.xml" Type="http://schemas.openxmlformats.org/officeDocument/2006/relationships/slide"/><Relationship Id="rId154" Target="slides/slide149.xml" Type="http://schemas.openxmlformats.org/officeDocument/2006/relationships/slide"/><Relationship Id="rId155" Target="slides/slide150.xml" Type="http://schemas.openxmlformats.org/officeDocument/2006/relationships/slide"/><Relationship Id="rId156" Target="slides/slide151.xml" Type="http://schemas.openxmlformats.org/officeDocument/2006/relationships/slide"/><Relationship Id="rId157" Target="slides/slide152.xml" Type="http://schemas.openxmlformats.org/officeDocument/2006/relationships/slide"/><Relationship Id="rId158" Target="slides/slide153.xml" Type="http://schemas.openxmlformats.org/officeDocument/2006/relationships/slide"/><Relationship Id="rId159" Target="slides/slide154.xml" Type="http://schemas.openxmlformats.org/officeDocument/2006/relationships/slide"/><Relationship Id="rId16" Target="slides/slide11.xml" Type="http://schemas.openxmlformats.org/officeDocument/2006/relationships/slide"/><Relationship Id="rId160" Target="slides/slide155.xml" Type="http://schemas.openxmlformats.org/officeDocument/2006/relationships/slide"/><Relationship Id="rId161" Target="slides/slide156.xml" Type="http://schemas.openxmlformats.org/officeDocument/2006/relationships/slide"/><Relationship Id="rId162" Target="slides/slide157.xml" Type="http://schemas.openxmlformats.org/officeDocument/2006/relationships/slide"/><Relationship Id="rId163" Target="slides/slide158.xml" Type="http://schemas.openxmlformats.org/officeDocument/2006/relationships/slide"/><Relationship Id="rId164" Target="slides/slide159.xml" Type="http://schemas.openxmlformats.org/officeDocument/2006/relationships/slide"/><Relationship Id="rId165" Target="slides/slide160.xml" Type="http://schemas.openxmlformats.org/officeDocument/2006/relationships/slide"/><Relationship Id="rId166" Target="slides/slide161.xml" Type="http://schemas.openxmlformats.org/officeDocument/2006/relationships/slide"/><Relationship Id="rId167" Target="slides/slide162.xml" Type="http://schemas.openxmlformats.org/officeDocument/2006/relationships/slide"/><Relationship Id="rId168" Target="slides/slide163.xml" Type="http://schemas.openxmlformats.org/officeDocument/2006/relationships/slide"/><Relationship Id="rId169" Target="slides/slide164.xml" Type="http://schemas.openxmlformats.org/officeDocument/2006/relationships/slide"/><Relationship Id="rId17" Target="slides/slide12.xml" Type="http://schemas.openxmlformats.org/officeDocument/2006/relationships/slide"/><Relationship Id="rId170" Target="slides/slide165.xml" Type="http://schemas.openxmlformats.org/officeDocument/2006/relationships/slide"/><Relationship Id="rId171" Target="slides/slide166.xml" Type="http://schemas.openxmlformats.org/officeDocument/2006/relationships/slide"/><Relationship Id="rId172" Target="slides/slide167.xml" Type="http://schemas.openxmlformats.org/officeDocument/2006/relationships/slide"/><Relationship Id="rId173" Target="slides/slide168.xml" Type="http://schemas.openxmlformats.org/officeDocument/2006/relationships/slide"/><Relationship Id="rId174" Target="slides/slide169.xml" Type="http://schemas.openxmlformats.org/officeDocument/2006/relationships/slide"/><Relationship Id="rId175" Target="slides/slide170.xml" Type="http://schemas.openxmlformats.org/officeDocument/2006/relationships/slide"/><Relationship Id="rId176" Target="slides/slide171.xml" Type="http://schemas.openxmlformats.org/officeDocument/2006/relationships/slide"/><Relationship Id="rId177" Target="slides/slide172.xml" Type="http://schemas.openxmlformats.org/officeDocument/2006/relationships/slide"/><Relationship Id="rId178" Target="slides/slide173.xml" Type="http://schemas.openxmlformats.org/officeDocument/2006/relationships/slide"/><Relationship Id="rId179" Target="slides/slide174.xml" Type="http://schemas.openxmlformats.org/officeDocument/2006/relationships/slide"/><Relationship Id="rId18" Target="slides/slide13.xml" Type="http://schemas.openxmlformats.org/officeDocument/2006/relationships/slide"/><Relationship Id="rId180" Target="slides/slide175.xml" Type="http://schemas.openxmlformats.org/officeDocument/2006/relationships/slide"/><Relationship Id="rId181" Target="slides/slide176.xml" Type="http://schemas.openxmlformats.org/officeDocument/2006/relationships/slide"/><Relationship Id="rId182" Target="notesMasters/notesMaster1.xml" Type="http://schemas.openxmlformats.org/officeDocument/2006/relationships/notesMaster"/><Relationship Id="rId183" Target="theme/theme2.xml" Type="http://schemas.openxmlformats.org/officeDocument/2006/relationships/theme"/><Relationship Id="rId184" Target="notesSlides/notesSlide1.xml" Type="http://schemas.openxmlformats.org/officeDocument/2006/relationships/notesSlide"/><Relationship Id="rId185" Target="fonts/font185.fntdata" Type="http://schemas.openxmlformats.org/officeDocument/2006/relationships/font"/><Relationship Id="rId186" Target="fonts/font186.fntdata" Type="http://schemas.openxmlformats.org/officeDocument/2006/relationships/font"/><Relationship Id="rId187" Target="fonts/font187.fntdata" Type="http://schemas.openxmlformats.org/officeDocument/2006/relationships/font"/><Relationship Id="rId188" Target="fonts/font188.fntdata" Type="http://schemas.openxmlformats.org/officeDocument/2006/relationships/font"/><Relationship Id="rId189" Target="fonts/font189.fntdata" Type="http://schemas.openxmlformats.org/officeDocument/2006/relationships/font"/><Relationship Id="rId19" Target="slides/slide14.xml" Type="http://schemas.openxmlformats.org/officeDocument/2006/relationships/slide"/><Relationship Id="rId190" Target="notesSlides/notesSlide2.xml" Type="http://schemas.openxmlformats.org/officeDocument/2006/relationships/notesSlide"/><Relationship Id="rId191" Target="notesSlides/notesSlide3.xml" Type="http://schemas.openxmlformats.org/officeDocument/2006/relationships/notesSlide"/><Relationship Id="rId192" Target="notesSlides/notesSlide4.xml" Type="http://schemas.openxmlformats.org/officeDocument/2006/relationships/notesSlide"/><Relationship Id="rId193" Target="notesSlides/notesSlide5.xml" Type="http://schemas.openxmlformats.org/officeDocument/2006/relationships/notesSlide"/><Relationship Id="rId194" Target="notesSlides/notesSlide6.xml" Type="http://schemas.openxmlformats.org/officeDocument/2006/relationships/notesSlide"/><Relationship Id="rId195" Target="notesSlides/notesSlide7.xml" Type="http://schemas.openxmlformats.org/officeDocument/2006/relationships/notesSlide"/><Relationship Id="rId196" Target="notesSlides/notesSlide8.xml" Type="http://schemas.openxmlformats.org/officeDocument/2006/relationships/notesSlide"/><Relationship Id="rId197" Target="notesSlides/notesSlide9.xml" Type="http://schemas.openxmlformats.org/officeDocument/2006/relationships/notesSlide"/><Relationship Id="rId198" Target="notesSlides/notesSlide10.xml" Type="http://schemas.openxmlformats.org/officeDocument/2006/relationships/notesSlide"/><Relationship Id="rId199" Target="notesSlides/notesSlide11.xml" Type="http://schemas.openxmlformats.org/officeDocument/2006/relationships/notes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00" Target="notesSlides/notesSlide12.xml" Type="http://schemas.openxmlformats.org/officeDocument/2006/relationships/notesSlide"/><Relationship Id="rId201" Target="notesSlides/notesSlide13.xml" Type="http://schemas.openxmlformats.org/officeDocument/2006/relationships/notesSlide"/><Relationship Id="rId202" Target="notesSlides/notesSlide14.xml" Type="http://schemas.openxmlformats.org/officeDocument/2006/relationships/notesSlide"/><Relationship Id="rId203" Target="notesSlides/notesSlide15.xml" Type="http://schemas.openxmlformats.org/officeDocument/2006/relationships/notesSlide"/><Relationship Id="rId204" Target="notesSlides/notesSlide16.xml" Type="http://schemas.openxmlformats.org/officeDocument/2006/relationships/notesSlide"/><Relationship Id="rId205" Target="notesSlides/notesSlide17.xml" Type="http://schemas.openxmlformats.org/officeDocument/2006/relationships/notesSlide"/><Relationship Id="rId206" Target="notesSlides/notesSlide18.xml" Type="http://schemas.openxmlformats.org/officeDocument/2006/relationships/notesSlide"/><Relationship Id="rId207" Target="notesSlides/notesSlide19.xml" Type="http://schemas.openxmlformats.org/officeDocument/2006/relationships/notesSlide"/><Relationship Id="rId208" Target="notesSlides/notesSlide20.xml" Type="http://schemas.openxmlformats.org/officeDocument/2006/relationships/notesSlide"/><Relationship Id="rId209" Target="notesSlides/notesSlide21.xml" Type="http://schemas.openxmlformats.org/officeDocument/2006/relationships/notesSlide"/><Relationship Id="rId21" Target="slides/slide16.xml" Type="http://schemas.openxmlformats.org/officeDocument/2006/relationships/slide"/><Relationship Id="rId210" Target="notesSlides/notesSlide22.xml" Type="http://schemas.openxmlformats.org/officeDocument/2006/relationships/notesSlide"/><Relationship Id="rId211" Target="notesSlides/notesSlide23.xml" Type="http://schemas.openxmlformats.org/officeDocument/2006/relationships/notesSlide"/><Relationship Id="rId212" Target="notesSlides/notesSlide24.xml" Type="http://schemas.openxmlformats.org/officeDocument/2006/relationships/notesSlide"/><Relationship Id="rId213" Target="notesSlides/notesSlide25.xml" Type="http://schemas.openxmlformats.org/officeDocument/2006/relationships/notesSlide"/><Relationship Id="rId214" Target="notesSlides/notesSlide26.xml" Type="http://schemas.openxmlformats.org/officeDocument/2006/relationships/notesSlide"/><Relationship Id="rId215" Target="notesSlides/notesSlide27.xml" Type="http://schemas.openxmlformats.org/officeDocument/2006/relationships/notesSlide"/><Relationship Id="rId216" Target="notesSlides/notesSlide28.xml" Type="http://schemas.openxmlformats.org/officeDocument/2006/relationships/notesSlide"/><Relationship Id="rId217" Target="notesSlides/notesSlide29.xml" Type="http://schemas.openxmlformats.org/officeDocument/2006/relationships/notesSlide"/><Relationship Id="rId218" Target="notesSlides/notesSlide30.xml" Type="http://schemas.openxmlformats.org/officeDocument/2006/relationships/notesSlide"/><Relationship Id="rId219" Target="notesSlides/notesSlide31.xml" Type="http://schemas.openxmlformats.org/officeDocument/2006/relationships/notesSlide"/><Relationship Id="rId22" Target="slides/slide17.xml" Type="http://schemas.openxmlformats.org/officeDocument/2006/relationships/slide"/><Relationship Id="rId220" Target="notesSlides/notesSlide32.xml" Type="http://schemas.openxmlformats.org/officeDocument/2006/relationships/notesSlide"/><Relationship Id="rId221" Target="notesSlides/notesSlide33.xml" Type="http://schemas.openxmlformats.org/officeDocument/2006/relationships/notesSlide"/><Relationship Id="rId222" Target="notesSlides/notesSlide34.xml" Type="http://schemas.openxmlformats.org/officeDocument/2006/relationships/notesSlide"/><Relationship Id="rId223" Target="notesSlides/notesSlide35.xml" Type="http://schemas.openxmlformats.org/officeDocument/2006/relationships/notesSlide"/><Relationship Id="rId224" Target="notesSlides/notesSlide36.xml" Type="http://schemas.openxmlformats.org/officeDocument/2006/relationships/notesSlide"/><Relationship Id="rId225" Target="notesSlides/notesSlide37.xml" Type="http://schemas.openxmlformats.org/officeDocument/2006/relationships/notesSlide"/><Relationship Id="rId226" Target="notesSlides/notesSlide38.xml" Type="http://schemas.openxmlformats.org/officeDocument/2006/relationships/notesSlide"/><Relationship Id="rId227" Target="notesSlides/notesSlide39.xml" Type="http://schemas.openxmlformats.org/officeDocument/2006/relationships/notesSlide"/><Relationship Id="rId228" Target="notesSlides/notesSlide40.xml" Type="http://schemas.openxmlformats.org/officeDocument/2006/relationships/notesSlide"/><Relationship Id="rId229" Target="notesSlides/notesSlide41.xml" Type="http://schemas.openxmlformats.org/officeDocument/2006/relationships/notesSlide"/><Relationship Id="rId23" Target="slides/slide18.xml" Type="http://schemas.openxmlformats.org/officeDocument/2006/relationships/slide"/><Relationship Id="rId230" Target="notesSlides/notesSlide42.xml" Type="http://schemas.openxmlformats.org/officeDocument/2006/relationships/notesSlide"/><Relationship Id="rId231" Target="notesSlides/notesSlide43.xml" Type="http://schemas.openxmlformats.org/officeDocument/2006/relationships/notesSlide"/><Relationship Id="rId232" Target="notesSlides/notesSlide44.xml" Type="http://schemas.openxmlformats.org/officeDocument/2006/relationships/notesSlide"/><Relationship Id="rId233" Target="notesSlides/notesSlide45.xml" Type="http://schemas.openxmlformats.org/officeDocument/2006/relationships/notesSlide"/><Relationship Id="rId234" Target="notesSlides/notesSlide46.xml" Type="http://schemas.openxmlformats.org/officeDocument/2006/relationships/notesSlide"/><Relationship Id="rId235" Target="notesSlides/notesSlide47.xml" Type="http://schemas.openxmlformats.org/officeDocument/2006/relationships/notesSlide"/><Relationship Id="rId236" Target="notesSlides/notesSlide48.xml" Type="http://schemas.openxmlformats.org/officeDocument/2006/relationships/notesSlide"/><Relationship Id="rId237" Target="notesSlides/notesSlide49.xml" Type="http://schemas.openxmlformats.org/officeDocument/2006/relationships/notesSlide"/><Relationship Id="rId238" Target="notesSlides/notesSlide50.xml" Type="http://schemas.openxmlformats.org/officeDocument/2006/relationships/notesSlide"/><Relationship Id="rId239" Target="notesSlides/notesSlide51.xml" Type="http://schemas.openxmlformats.org/officeDocument/2006/relationships/notesSlide"/><Relationship Id="rId24" Target="slides/slide19.xml" Type="http://schemas.openxmlformats.org/officeDocument/2006/relationships/slide"/><Relationship Id="rId240" Target="notesSlides/notesSlide52.xml" Type="http://schemas.openxmlformats.org/officeDocument/2006/relationships/notesSlide"/><Relationship Id="rId241" Target="notesSlides/notesSlide53.xml" Type="http://schemas.openxmlformats.org/officeDocument/2006/relationships/notesSlide"/><Relationship Id="rId242" Target="notesSlides/notesSlide54.xml" Type="http://schemas.openxmlformats.org/officeDocument/2006/relationships/notesSlide"/><Relationship Id="rId243" Target="notesSlides/notesSlide55.xml" Type="http://schemas.openxmlformats.org/officeDocument/2006/relationships/notesSlide"/><Relationship Id="rId244" Target="notesSlides/notesSlide56.xml" Type="http://schemas.openxmlformats.org/officeDocument/2006/relationships/notesSlide"/><Relationship Id="rId245" Target="notesSlides/notesSlide57.xml" Type="http://schemas.openxmlformats.org/officeDocument/2006/relationships/notesSlide"/><Relationship Id="rId246" Target="notesSlides/notesSlide58.xml" Type="http://schemas.openxmlformats.org/officeDocument/2006/relationships/notesSlide"/><Relationship Id="rId247" Target="notesSlides/notesSlide59.xml" Type="http://schemas.openxmlformats.org/officeDocument/2006/relationships/notesSlide"/><Relationship Id="rId248" Target="notesSlides/notesSlide60.xml" Type="http://schemas.openxmlformats.org/officeDocument/2006/relationships/notesSlide"/><Relationship Id="rId249" Target="notesSlides/notesSlide61.xml" Type="http://schemas.openxmlformats.org/officeDocument/2006/relationships/notesSlide"/><Relationship Id="rId25" Target="slides/slide20.xml" Type="http://schemas.openxmlformats.org/officeDocument/2006/relationships/slide"/><Relationship Id="rId250" Target="notesSlides/notesSlide62.xml" Type="http://schemas.openxmlformats.org/officeDocument/2006/relationships/notesSlide"/><Relationship Id="rId251" Target="notesSlides/notesSlide63.xml" Type="http://schemas.openxmlformats.org/officeDocument/2006/relationships/notesSlide"/><Relationship Id="rId252" Target="notesSlides/notesSlide64.xml" Type="http://schemas.openxmlformats.org/officeDocument/2006/relationships/notesSlide"/><Relationship Id="rId253" Target="notesSlides/notesSlide65.xml" Type="http://schemas.openxmlformats.org/officeDocument/2006/relationships/notesSlide"/><Relationship Id="rId254" Target="notesSlides/notesSlide66.xml" Type="http://schemas.openxmlformats.org/officeDocument/2006/relationships/notesSlide"/><Relationship Id="rId255" Target="notesSlides/notesSlide67.xml" Type="http://schemas.openxmlformats.org/officeDocument/2006/relationships/notesSlide"/><Relationship Id="rId256" Target="notesSlides/notesSlide68.xml" Type="http://schemas.openxmlformats.org/officeDocument/2006/relationships/notesSlide"/><Relationship Id="rId257" Target="notesSlides/notesSlide69.xml" Type="http://schemas.openxmlformats.org/officeDocument/2006/relationships/notesSlide"/><Relationship Id="rId258" Target="notesSlides/notesSlide70.xml" Type="http://schemas.openxmlformats.org/officeDocument/2006/relationships/notesSlide"/><Relationship Id="rId259" Target="notesSlides/notesSlide71.xml" Type="http://schemas.openxmlformats.org/officeDocument/2006/relationships/notesSlide"/><Relationship Id="rId26" Target="slides/slide21.xml" Type="http://schemas.openxmlformats.org/officeDocument/2006/relationships/slide"/><Relationship Id="rId260" Target="notesSlides/notesSlide72.xml" Type="http://schemas.openxmlformats.org/officeDocument/2006/relationships/notesSlide"/><Relationship Id="rId261" Target="notesSlides/notesSlide73.xml" Type="http://schemas.openxmlformats.org/officeDocument/2006/relationships/notesSlide"/><Relationship Id="rId262" Target="notesSlides/notesSlide74.xml" Type="http://schemas.openxmlformats.org/officeDocument/2006/relationships/notesSlide"/><Relationship Id="rId263" Target="notesSlides/notesSlide75.xml" Type="http://schemas.openxmlformats.org/officeDocument/2006/relationships/notesSlide"/><Relationship Id="rId264" Target="notesSlides/notesSlide76.xml" Type="http://schemas.openxmlformats.org/officeDocument/2006/relationships/notesSlide"/><Relationship Id="rId265" Target="notesSlides/notesSlide77.xml" Type="http://schemas.openxmlformats.org/officeDocument/2006/relationships/notesSlide"/><Relationship Id="rId266" Target="notesSlides/notesSlide78.xml" Type="http://schemas.openxmlformats.org/officeDocument/2006/relationships/notesSlide"/><Relationship Id="rId267" Target="notesSlides/notesSlide79.xml" Type="http://schemas.openxmlformats.org/officeDocument/2006/relationships/notesSlide"/><Relationship Id="rId268" Target="notesSlides/notesSlide80.xml" Type="http://schemas.openxmlformats.org/officeDocument/2006/relationships/notesSlide"/><Relationship Id="rId269" Target="notesSlides/notesSlide81.xml" Type="http://schemas.openxmlformats.org/officeDocument/2006/relationships/notesSlide"/><Relationship Id="rId27" Target="slides/slide22.xml" Type="http://schemas.openxmlformats.org/officeDocument/2006/relationships/slide"/><Relationship Id="rId270" Target="notesSlides/notesSlide82.xml" Type="http://schemas.openxmlformats.org/officeDocument/2006/relationships/notesSlide"/><Relationship Id="rId271" Target="notesSlides/notesSlide83.xml" Type="http://schemas.openxmlformats.org/officeDocument/2006/relationships/notesSlide"/><Relationship Id="rId272" Target="notesSlides/notesSlide84.xml" Type="http://schemas.openxmlformats.org/officeDocument/2006/relationships/notesSlide"/><Relationship Id="rId273" Target="notesSlides/notesSlide85.xml" Type="http://schemas.openxmlformats.org/officeDocument/2006/relationships/notesSlide"/><Relationship Id="rId274" Target="notesSlides/notesSlide86.xml" Type="http://schemas.openxmlformats.org/officeDocument/2006/relationships/notesSlide"/><Relationship Id="rId275" Target="notesSlides/notesSlide87.xml" Type="http://schemas.openxmlformats.org/officeDocument/2006/relationships/notesSlide"/><Relationship Id="rId276" Target="notesSlides/notesSlide88.xml" Type="http://schemas.openxmlformats.org/officeDocument/2006/relationships/notesSlide"/><Relationship Id="rId277" Target="notesSlides/notesSlide89.xml" Type="http://schemas.openxmlformats.org/officeDocument/2006/relationships/notesSlide"/><Relationship Id="rId278" Target="notesSlides/notesSlide90.xml" Type="http://schemas.openxmlformats.org/officeDocument/2006/relationships/notesSlide"/><Relationship Id="rId279" Target="notesSlides/notesSlide91.xml" Type="http://schemas.openxmlformats.org/officeDocument/2006/relationships/notesSlide"/><Relationship Id="rId28" Target="slides/slide23.xml" Type="http://schemas.openxmlformats.org/officeDocument/2006/relationships/slide"/><Relationship Id="rId280" Target="notesSlides/notesSlide92.xml" Type="http://schemas.openxmlformats.org/officeDocument/2006/relationships/notesSlide"/><Relationship Id="rId281" Target="notesSlides/notesSlide93.xml" Type="http://schemas.openxmlformats.org/officeDocument/2006/relationships/notesSlide"/><Relationship Id="rId282" Target="notesSlides/notesSlide94.xml" Type="http://schemas.openxmlformats.org/officeDocument/2006/relationships/notesSlide"/><Relationship Id="rId283" Target="notesSlides/notesSlide95.xml" Type="http://schemas.openxmlformats.org/officeDocument/2006/relationships/notesSlide"/><Relationship Id="rId284" Target="notesSlides/notesSlide96.xml" Type="http://schemas.openxmlformats.org/officeDocument/2006/relationships/notesSlide"/><Relationship Id="rId285" Target="notesSlides/notesSlide97.xml" Type="http://schemas.openxmlformats.org/officeDocument/2006/relationships/notesSlide"/><Relationship Id="rId286" Target="notesSlides/notesSlide98.xml" Type="http://schemas.openxmlformats.org/officeDocument/2006/relationships/notesSlide"/><Relationship Id="rId287" Target="fonts/font287.fntdata" Type="http://schemas.openxmlformats.org/officeDocument/2006/relationships/font"/><Relationship Id="rId288" Target="notesSlides/notesSlide99.xml" Type="http://schemas.openxmlformats.org/officeDocument/2006/relationships/notesSlide"/><Relationship Id="rId289" Target="notesSlides/notesSlide100.xml" Type="http://schemas.openxmlformats.org/officeDocument/2006/relationships/notesSlide"/><Relationship Id="rId29" Target="slides/slide24.xml" Type="http://schemas.openxmlformats.org/officeDocument/2006/relationships/slide"/><Relationship Id="rId290" Target="notesSlides/notesSlide101.xml" Type="http://schemas.openxmlformats.org/officeDocument/2006/relationships/notesSlide"/><Relationship Id="rId291" Target="notesSlides/notesSlide102.xml" Type="http://schemas.openxmlformats.org/officeDocument/2006/relationships/notesSlide"/><Relationship Id="rId292" Target="notesSlides/notesSlide103.xml" Type="http://schemas.openxmlformats.org/officeDocument/2006/relationships/notesSlide"/><Relationship Id="rId293" Target="notesSlides/notesSlide104.xml" Type="http://schemas.openxmlformats.org/officeDocument/2006/relationships/notesSlide"/><Relationship Id="rId294" Target="notesSlides/notesSlide105.xml" Type="http://schemas.openxmlformats.org/officeDocument/2006/relationships/notesSlide"/><Relationship Id="rId295" Target="notesSlides/notesSlide106.xml" Type="http://schemas.openxmlformats.org/officeDocument/2006/relationships/notesSlide"/><Relationship Id="rId296" Target="notesSlides/notesSlide107.xml" Type="http://schemas.openxmlformats.org/officeDocument/2006/relationships/notesSlide"/><Relationship Id="rId297" Target="notesSlides/notesSlide108.xml" Type="http://schemas.openxmlformats.org/officeDocument/2006/relationships/notesSlide"/><Relationship Id="rId298" Target="notesSlides/notesSlide109.xml" Type="http://schemas.openxmlformats.org/officeDocument/2006/relationships/notesSlide"/><Relationship Id="rId299" Target="notesSlides/notesSlide110.xml" Type="http://schemas.openxmlformats.org/officeDocument/2006/relationships/notes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00" Target="notesSlides/notesSlide111.xml" Type="http://schemas.openxmlformats.org/officeDocument/2006/relationships/notesSlide"/><Relationship Id="rId301" Target="notesSlides/notesSlide112.xml" Type="http://schemas.openxmlformats.org/officeDocument/2006/relationships/notesSlide"/><Relationship Id="rId302" Target="notesSlides/notesSlide113.xml" Type="http://schemas.openxmlformats.org/officeDocument/2006/relationships/notesSlide"/><Relationship Id="rId303" Target="notesSlides/notesSlide114.xml" Type="http://schemas.openxmlformats.org/officeDocument/2006/relationships/notesSlide"/><Relationship Id="rId304" Target="notesSlides/notesSlide115.xml" Type="http://schemas.openxmlformats.org/officeDocument/2006/relationships/notesSlide"/><Relationship Id="rId305" Target="fonts/font305.fntdata" Type="http://schemas.openxmlformats.org/officeDocument/2006/relationships/font"/><Relationship Id="rId306" Target="fonts/font306.fntdata" Type="http://schemas.openxmlformats.org/officeDocument/2006/relationships/font"/><Relationship Id="rId307" Target="fonts/font307.fntdata" Type="http://schemas.openxmlformats.org/officeDocument/2006/relationships/font"/><Relationship Id="rId308" Target="notesSlides/notesSlide116.xml" Type="http://schemas.openxmlformats.org/officeDocument/2006/relationships/notesSlide"/><Relationship Id="rId309" Target="notesSlides/notesSlide117.xml" Type="http://schemas.openxmlformats.org/officeDocument/2006/relationships/notesSlide"/><Relationship Id="rId31" Target="slides/slide26.xml" Type="http://schemas.openxmlformats.org/officeDocument/2006/relationships/slide"/><Relationship Id="rId310" Target="notesSlides/notesSlide118.xml" Type="http://schemas.openxmlformats.org/officeDocument/2006/relationships/notesSlide"/><Relationship Id="rId311" Target="notesSlides/notesSlide119.xml" Type="http://schemas.openxmlformats.org/officeDocument/2006/relationships/notesSlide"/><Relationship Id="rId312" Target="notesSlides/notesSlide120.xml" Type="http://schemas.openxmlformats.org/officeDocument/2006/relationships/notesSlide"/><Relationship Id="rId313" Target="notesSlides/notesSlide121.xml" Type="http://schemas.openxmlformats.org/officeDocument/2006/relationships/notesSlide"/><Relationship Id="rId314" Target="notesSlides/notesSlide122.xml" Type="http://schemas.openxmlformats.org/officeDocument/2006/relationships/notesSlide"/><Relationship Id="rId315" Target="notesSlides/notesSlide123.xml" Type="http://schemas.openxmlformats.org/officeDocument/2006/relationships/notesSlide"/><Relationship Id="rId316" Target="notesSlides/notesSlide124.xml" Type="http://schemas.openxmlformats.org/officeDocument/2006/relationships/notesSlide"/><Relationship Id="rId317" Target="notesSlides/notesSlide125.xml" Type="http://schemas.openxmlformats.org/officeDocument/2006/relationships/notesSlide"/><Relationship Id="rId318" Target="notesSlides/notesSlide126.xml" Type="http://schemas.openxmlformats.org/officeDocument/2006/relationships/notesSlide"/><Relationship Id="rId319" Target="notesSlides/notesSlide127.xml" Type="http://schemas.openxmlformats.org/officeDocument/2006/relationships/notesSlide"/><Relationship Id="rId32" Target="slides/slide27.xml" Type="http://schemas.openxmlformats.org/officeDocument/2006/relationships/slide"/><Relationship Id="rId320" Target="fonts/font320.fntdata" Type="http://schemas.openxmlformats.org/officeDocument/2006/relationships/font"/><Relationship Id="rId321" Target="fonts/font321.fntdata" Type="http://schemas.openxmlformats.org/officeDocument/2006/relationships/font"/><Relationship Id="rId322" Target="fonts/font322.fntdata" Type="http://schemas.openxmlformats.org/officeDocument/2006/relationships/font"/><Relationship Id="rId323" Target="notesSlides/notesSlide128.xml" Type="http://schemas.openxmlformats.org/officeDocument/2006/relationships/notesSlide"/><Relationship Id="rId324" Target="notesSlides/notesSlide129.xml" Type="http://schemas.openxmlformats.org/officeDocument/2006/relationships/notesSlide"/><Relationship Id="rId325" Target="notesSlides/notesSlide130.xml" Type="http://schemas.openxmlformats.org/officeDocument/2006/relationships/notesSlide"/><Relationship Id="rId326" Target="notesSlides/notesSlide131.xml" Type="http://schemas.openxmlformats.org/officeDocument/2006/relationships/notesSlide"/><Relationship Id="rId327" Target="notesSlides/notesSlide132.xml" Type="http://schemas.openxmlformats.org/officeDocument/2006/relationships/notesSlide"/><Relationship Id="rId328" Target="notesSlides/notesSlide133.xml" Type="http://schemas.openxmlformats.org/officeDocument/2006/relationships/notesSlide"/><Relationship Id="rId329" Target="notesSlides/notesSlide134.xml" Type="http://schemas.openxmlformats.org/officeDocument/2006/relationships/notesSlide"/><Relationship Id="rId33" Target="slides/slide28.xml" Type="http://schemas.openxmlformats.org/officeDocument/2006/relationships/slide"/><Relationship Id="rId330" Target="notesSlides/notesSlide135.xml" Type="http://schemas.openxmlformats.org/officeDocument/2006/relationships/notesSlide"/><Relationship Id="rId331" Target="notesSlides/notesSlide136.xml" Type="http://schemas.openxmlformats.org/officeDocument/2006/relationships/notesSlide"/><Relationship Id="rId332" Target="notesSlides/notesSlide137.xml" Type="http://schemas.openxmlformats.org/officeDocument/2006/relationships/notesSlide"/><Relationship Id="rId333" Target="notesSlides/notesSlide138.xml" Type="http://schemas.openxmlformats.org/officeDocument/2006/relationships/notesSlide"/><Relationship Id="rId334" Target="notesSlides/notesSlide139.xml" Type="http://schemas.openxmlformats.org/officeDocument/2006/relationships/notesSlide"/><Relationship Id="rId335" Target="notesSlides/notesSlide140.xml" Type="http://schemas.openxmlformats.org/officeDocument/2006/relationships/notesSlide"/><Relationship Id="rId336" Target="notesSlides/notesSlide141.xml" Type="http://schemas.openxmlformats.org/officeDocument/2006/relationships/notesSlide"/><Relationship Id="rId337" Target="notesSlides/notesSlide142.xml" Type="http://schemas.openxmlformats.org/officeDocument/2006/relationships/notesSlide"/><Relationship Id="rId338" Target="notesSlides/notesSlide143.xml" Type="http://schemas.openxmlformats.org/officeDocument/2006/relationships/notes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65" Target="slides/slide60.xml" Type="http://schemas.openxmlformats.org/officeDocument/2006/relationships/slide"/><Relationship Id="rId66" Target="slides/slide61.xml" Type="http://schemas.openxmlformats.org/officeDocument/2006/relationships/slide"/><Relationship Id="rId67" Target="slides/slide62.xml" Type="http://schemas.openxmlformats.org/officeDocument/2006/relationships/slide"/><Relationship Id="rId68" Target="slides/slide63.xml" Type="http://schemas.openxmlformats.org/officeDocument/2006/relationships/slide"/><Relationship Id="rId69" Target="slides/slide64.xml" Type="http://schemas.openxmlformats.org/officeDocument/2006/relationships/slide"/><Relationship Id="rId7" Target="slides/slide2.xml" Type="http://schemas.openxmlformats.org/officeDocument/2006/relationships/slide"/><Relationship Id="rId70" Target="slides/slide65.xml" Type="http://schemas.openxmlformats.org/officeDocument/2006/relationships/slide"/><Relationship Id="rId71" Target="slides/slide66.xml" Type="http://schemas.openxmlformats.org/officeDocument/2006/relationships/slide"/><Relationship Id="rId72" Target="slides/slide67.xml" Type="http://schemas.openxmlformats.org/officeDocument/2006/relationships/slide"/><Relationship Id="rId73" Target="slides/slide68.xml" Type="http://schemas.openxmlformats.org/officeDocument/2006/relationships/slide"/><Relationship Id="rId74" Target="slides/slide69.xml" Type="http://schemas.openxmlformats.org/officeDocument/2006/relationships/slide"/><Relationship Id="rId75" Target="slides/slide70.xml" Type="http://schemas.openxmlformats.org/officeDocument/2006/relationships/slide"/><Relationship Id="rId76" Target="slides/slide71.xml" Type="http://schemas.openxmlformats.org/officeDocument/2006/relationships/slide"/><Relationship Id="rId77" Target="slides/slide72.xml" Type="http://schemas.openxmlformats.org/officeDocument/2006/relationships/slide"/><Relationship Id="rId78" Target="slides/slide73.xml" Type="http://schemas.openxmlformats.org/officeDocument/2006/relationships/slide"/><Relationship Id="rId79" Target="slides/slide74.xml" Type="http://schemas.openxmlformats.org/officeDocument/2006/relationships/slide"/><Relationship Id="rId8" Target="slides/slide3.xml" Type="http://schemas.openxmlformats.org/officeDocument/2006/relationships/slide"/><Relationship Id="rId80" Target="slides/slide75.xml" Type="http://schemas.openxmlformats.org/officeDocument/2006/relationships/slide"/><Relationship Id="rId81" Target="slides/slide76.xml" Type="http://schemas.openxmlformats.org/officeDocument/2006/relationships/slide"/><Relationship Id="rId82" Target="slides/slide77.xml" Type="http://schemas.openxmlformats.org/officeDocument/2006/relationships/slide"/><Relationship Id="rId83" Target="slides/slide78.xml" Type="http://schemas.openxmlformats.org/officeDocument/2006/relationships/slide"/><Relationship Id="rId84" Target="slides/slide79.xml" Type="http://schemas.openxmlformats.org/officeDocument/2006/relationships/slide"/><Relationship Id="rId85" Target="slides/slide80.xml" Type="http://schemas.openxmlformats.org/officeDocument/2006/relationships/slide"/><Relationship Id="rId86" Target="slides/slide81.xml" Type="http://schemas.openxmlformats.org/officeDocument/2006/relationships/slide"/><Relationship Id="rId87" Target="slides/slide82.xml" Type="http://schemas.openxmlformats.org/officeDocument/2006/relationships/slide"/><Relationship Id="rId88" Target="slides/slide83.xml" Type="http://schemas.openxmlformats.org/officeDocument/2006/relationships/slide"/><Relationship Id="rId89" Target="slides/slide84.xml" Type="http://schemas.openxmlformats.org/officeDocument/2006/relationships/slide"/><Relationship Id="rId9" Target="slides/slide4.xml" Type="http://schemas.openxmlformats.org/officeDocument/2006/relationships/slide"/><Relationship Id="rId90" Target="slides/slide85.xml" Type="http://schemas.openxmlformats.org/officeDocument/2006/relationships/slide"/><Relationship Id="rId91" Target="slides/slide86.xml" Type="http://schemas.openxmlformats.org/officeDocument/2006/relationships/slide"/><Relationship Id="rId92" Target="slides/slide87.xml" Type="http://schemas.openxmlformats.org/officeDocument/2006/relationships/slide"/><Relationship Id="rId93" Target="slides/slide88.xml" Type="http://schemas.openxmlformats.org/officeDocument/2006/relationships/slide"/><Relationship Id="rId94" Target="slides/slide89.xml" Type="http://schemas.openxmlformats.org/officeDocument/2006/relationships/slide"/><Relationship Id="rId95" Target="slides/slide90.xml" Type="http://schemas.openxmlformats.org/officeDocument/2006/relationships/slide"/><Relationship Id="rId96" Target="slides/slide91.xml" Type="http://schemas.openxmlformats.org/officeDocument/2006/relationships/slide"/><Relationship Id="rId97" Target="slides/slide92.xml" Type="http://schemas.openxmlformats.org/officeDocument/2006/relationships/slide"/><Relationship Id="rId98" Target="slides/slide93.xml" Type="http://schemas.openxmlformats.org/officeDocument/2006/relationships/slide"/><Relationship Id="rId99" Target="slides/slide9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0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3.xml" Type="http://schemas.openxmlformats.org/officeDocument/2006/relationships/slide"/></Relationships>
</file>

<file path=ppt/notesSlides/_rels/notesSlide10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4.xml" Type="http://schemas.openxmlformats.org/officeDocument/2006/relationships/slide"/></Relationships>
</file>

<file path=ppt/notesSlides/_rels/notesSlide10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5.xml" Type="http://schemas.openxmlformats.org/officeDocument/2006/relationships/slide"/></Relationships>
</file>

<file path=ppt/notesSlides/_rels/notesSlide10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6.xml" Type="http://schemas.openxmlformats.org/officeDocument/2006/relationships/slide"/></Relationships>
</file>

<file path=ppt/notesSlides/_rels/notesSlide10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7.xml" Type="http://schemas.openxmlformats.org/officeDocument/2006/relationships/slide"/></Relationships>
</file>

<file path=ppt/notesSlides/_rels/notesSlide10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8.xml" Type="http://schemas.openxmlformats.org/officeDocument/2006/relationships/slide"/></Relationships>
</file>

<file path=ppt/notesSlides/_rels/notesSlide10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9.xml" Type="http://schemas.openxmlformats.org/officeDocument/2006/relationships/slide"/></Relationships>
</file>

<file path=ppt/notesSlides/_rels/notesSlide10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0.xml" Type="http://schemas.openxmlformats.org/officeDocument/2006/relationships/slide"/></Relationships>
</file>

<file path=ppt/notesSlides/_rels/notesSlide10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1.xml" Type="http://schemas.openxmlformats.org/officeDocument/2006/relationships/slide"/></Relationships>
</file>

<file path=ppt/notesSlides/_rels/notesSlide10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2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4.xml" Type="http://schemas.openxmlformats.org/officeDocument/2006/relationships/slide"/></Relationships>
</file>

<file path=ppt/notesSlides/_rels/notesSlide1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5.xml" Type="http://schemas.openxmlformats.org/officeDocument/2006/relationships/slide"/></Relationships>
</file>

<file path=ppt/notesSlides/_rels/notesSlide1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6.xml" Type="http://schemas.openxmlformats.org/officeDocument/2006/relationships/slide"/></Relationships>
</file>

<file path=ppt/notesSlides/_rels/notesSlide1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7.xml" Type="http://schemas.openxmlformats.org/officeDocument/2006/relationships/slide"/></Relationships>
</file>

<file path=ppt/notesSlides/_rels/notesSlide1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8.xml" Type="http://schemas.openxmlformats.org/officeDocument/2006/relationships/slide"/></Relationships>
</file>

<file path=ppt/notesSlides/_rels/notesSlide1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9.xml" Type="http://schemas.openxmlformats.org/officeDocument/2006/relationships/slide"/></Relationships>
</file>

<file path=ppt/notesSlides/_rels/notesSlide1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6.xml" Type="http://schemas.openxmlformats.org/officeDocument/2006/relationships/slide"/></Relationships>
</file>

<file path=ppt/notesSlides/_rels/notesSlide1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7.xml" Type="http://schemas.openxmlformats.org/officeDocument/2006/relationships/slide"/></Relationships>
</file>

<file path=ppt/notesSlides/_rels/notesSlide1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8.xml" Type="http://schemas.openxmlformats.org/officeDocument/2006/relationships/slide"/></Relationships>
</file>

<file path=ppt/notesSlides/_rels/notesSlide1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9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0.xml" Type="http://schemas.openxmlformats.org/officeDocument/2006/relationships/slide"/></Relationships>
</file>

<file path=ppt/notesSlides/_rels/notesSlide1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1.xml" Type="http://schemas.openxmlformats.org/officeDocument/2006/relationships/slide"/></Relationships>
</file>

<file path=ppt/notesSlides/_rels/notesSlide1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3.xml" Type="http://schemas.openxmlformats.org/officeDocument/2006/relationships/slide"/></Relationships>
</file>

<file path=ppt/notesSlides/_rels/notesSlide1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4.xml" Type="http://schemas.openxmlformats.org/officeDocument/2006/relationships/slide"/></Relationships>
</file>

<file path=ppt/notesSlides/_rels/notesSlide1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5.xml" Type="http://schemas.openxmlformats.org/officeDocument/2006/relationships/slide"/></Relationships>
</file>

<file path=ppt/notesSlides/_rels/notesSlide12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6.xml" Type="http://schemas.openxmlformats.org/officeDocument/2006/relationships/slide"/></Relationships>
</file>

<file path=ppt/notesSlides/_rels/notesSlide12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7.xml" Type="http://schemas.openxmlformats.org/officeDocument/2006/relationships/slide"/></Relationships>
</file>

<file path=ppt/notesSlides/_rels/notesSlide12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8.xml" Type="http://schemas.openxmlformats.org/officeDocument/2006/relationships/slide"/></Relationships>
</file>

<file path=ppt/notesSlides/_rels/notesSlide12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0.xml" Type="http://schemas.openxmlformats.org/officeDocument/2006/relationships/slide"/></Relationships>
</file>

<file path=ppt/notesSlides/_rels/notesSlide12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1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3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2.xml" Type="http://schemas.openxmlformats.org/officeDocument/2006/relationships/slide"/></Relationships>
</file>

<file path=ppt/notesSlides/_rels/notesSlide13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3.xml" Type="http://schemas.openxmlformats.org/officeDocument/2006/relationships/slide"/></Relationships>
</file>

<file path=ppt/notesSlides/_rels/notesSlide13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4.xml" Type="http://schemas.openxmlformats.org/officeDocument/2006/relationships/slide"/></Relationships>
</file>

<file path=ppt/notesSlides/_rels/notesSlide13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5.xml" Type="http://schemas.openxmlformats.org/officeDocument/2006/relationships/slide"/></Relationships>
</file>

<file path=ppt/notesSlides/_rels/notesSlide13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6.xml" Type="http://schemas.openxmlformats.org/officeDocument/2006/relationships/slide"/></Relationships>
</file>

<file path=ppt/notesSlides/_rels/notesSlide13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8.xml" Type="http://schemas.openxmlformats.org/officeDocument/2006/relationships/slide"/></Relationships>
</file>

<file path=ppt/notesSlides/_rels/notesSlide13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9.xml" Type="http://schemas.openxmlformats.org/officeDocument/2006/relationships/slide"/></Relationships>
</file>

<file path=ppt/notesSlides/_rels/notesSlide13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0.xml" Type="http://schemas.openxmlformats.org/officeDocument/2006/relationships/slide"/></Relationships>
</file>

<file path=ppt/notesSlides/_rels/notesSlide13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1.xml" Type="http://schemas.openxmlformats.org/officeDocument/2006/relationships/slide"/></Relationships>
</file>

<file path=ppt/notesSlides/_rels/notesSlide13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2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4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3.xml" Type="http://schemas.openxmlformats.org/officeDocument/2006/relationships/slide"/></Relationships>
</file>

<file path=ppt/notesSlides/_rels/notesSlide14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4.xml" Type="http://schemas.openxmlformats.org/officeDocument/2006/relationships/slide"/></Relationships>
</file>

<file path=ppt/notesSlides/_rels/notesSlide14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5.xml" Type="http://schemas.openxmlformats.org/officeDocument/2006/relationships/slide"/></Relationships>
</file>

<file path=ppt/notesSlides/_rels/notesSlide14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6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2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2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2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2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3.xml" Type="http://schemas.openxmlformats.org/officeDocument/2006/relationships/slide"/></Relationships>
</file>

<file path=ppt/notesSlides/_rels/notesSlide2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4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3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5.xml" Type="http://schemas.openxmlformats.org/officeDocument/2006/relationships/slide"/></Relationships>
</file>

<file path=ppt/notesSlides/_rels/notesSlide3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6.xml" Type="http://schemas.openxmlformats.org/officeDocument/2006/relationships/slide"/></Relationships>
</file>

<file path=ppt/notesSlides/_rels/notesSlide3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7.xml" Type="http://schemas.openxmlformats.org/officeDocument/2006/relationships/slide"/></Relationships>
</file>

<file path=ppt/notesSlides/_rels/notesSlide3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8.xml" Type="http://schemas.openxmlformats.org/officeDocument/2006/relationships/slide"/></Relationships>
</file>

<file path=ppt/notesSlides/_rels/notesSlide3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9.xml" Type="http://schemas.openxmlformats.org/officeDocument/2006/relationships/slide"/></Relationships>
</file>

<file path=ppt/notesSlides/_rels/notesSlide3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0.xml" Type="http://schemas.openxmlformats.org/officeDocument/2006/relationships/slide"/></Relationships>
</file>

<file path=ppt/notesSlides/_rels/notesSlide3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1.xml" Type="http://schemas.openxmlformats.org/officeDocument/2006/relationships/slide"/></Relationships>
</file>

<file path=ppt/notesSlides/_rels/notesSlide3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2.xml" Type="http://schemas.openxmlformats.org/officeDocument/2006/relationships/slide"/></Relationships>
</file>

<file path=ppt/notesSlides/_rels/notesSlide3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3.xml" Type="http://schemas.openxmlformats.org/officeDocument/2006/relationships/slide"/></Relationships>
</file>

<file path=ppt/notesSlides/_rels/notesSlide3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4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4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5.xml" Type="http://schemas.openxmlformats.org/officeDocument/2006/relationships/slide"/></Relationships>
</file>

<file path=ppt/notesSlides/_rels/notesSlide4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6.xml" Type="http://schemas.openxmlformats.org/officeDocument/2006/relationships/slide"/></Relationships>
</file>

<file path=ppt/notesSlides/_rels/notesSlide4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7.xml" Type="http://schemas.openxmlformats.org/officeDocument/2006/relationships/slide"/></Relationships>
</file>

<file path=ppt/notesSlides/_rels/notesSlide4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8.xml" Type="http://schemas.openxmlformats.org/officeDocument/2006/relationships/slide"/></Relationships>
</file>

<file path=ppt/notesSlides/_rels/notesSlide4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9.xml" Type="http://schemas.openxmlformats.org/officeDocument/2006/relationships/slide"/></Relationships>
</file>

<file path=ppt/notesSlides/_rels/notesSlide4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0.xml" Type="http://schemas.openxmlformats.org/officeDocument/2006/relationships/slide"/></Relationships>
</file>

<file path=ppt/notesSlides/_rels/notesSlide4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1.xml" Type="http://schemas.openxmlformats.org/officeDocument/2006/relationships/slide"/></Relationships>
</file>

<file path=ppt/notesSlides/_rels/notesSlide4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2.xml" Type="http://schemas.openxmlformats.org/officeDocument/2006/relationships/slide"/></Relationships>
</file>

<file path=ppt/notesSlides/_rels/notesSlide4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3.xml" Type="http://schemas.openxmlformats.org/officeDocument/2006/relationships/slide"/></Relationships>
</file>

<file path=ppt/notesSlides/_rels/notesSlide4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5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5.xml" Type="http://schemas.openxmlformats.org/officeDocument/2006/relationships/slide"/></Relationships>
</file>

<file path=ppt/notesSlides/_rels/notesSlide5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6.xml" Type="http://schemas.openxmlformats.org/officeDocument/2006/relationships/slide"/></Relationships>
</file>

<file path=ppt/notesSlides/_rels/notesSlide5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7.xml" Type="http://schemas.openxmlformats.org/officeDocument/2006/relationships/slide"/></Relationships>
</file>

<file path=ppt/notesSlides/_rels/notesSlide5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8.xml" Type="http://schemas.openxmlformats.org/officeDocument/2006/relationships/slide"/></Relationships>
</file>

<file path=ppt/notesSlides/_rels/notesSlide5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1.xml" Type="http://schemas.openxmlformats.org/officeDocument/2006/relationships/slide"/></Relationships>
</file>

<file path=ppt/notesSlides/_rels/notesSlide5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2.xml" Type="http://schemas.openxmlformats.org/officeDocument/2006/relationships/slide"/></Relationships>
</file>

<file path=ppt/notesSlides/_rels/notesSlide5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3.xml" Type="http://schemas.openxmlformats.org/officeDocument/2006/relationships/slide"/></Relationships>
</file>

<file path=ppt/notesSlides/_rels/notesSlide5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4.xml" Type="http://schemas.openxmlformats.org/officeDocument/2006/relationships/slide"/></Relationships>
</file>

<file path=ppt/notesSlides/_rels/notesSlide5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5.xml" Type="http://schemas.openxmlformats.org/officeDocument/2006/relationships/slide"/></Relationships>
</file>

<file path=ppt/notesSlides/_rels/notesSlide5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6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6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7.xml" Type="http://schemas.openxmlformats.org/officeDocument/2006/relationships/slide"/></Relationships>
</file>

<file path=ppt/notesSlides/_rels/notesSlide6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8.xml" Type="http://schemas.openxmlformats.org/officeDocument/2006/relationships/slide"/></Relationships>
</file>

<file path=ppt/notesSlides/_rels/notesSlide6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9.xml" Type="http://schemas.openxmlformats.org/officeDocument/2006/relationships/slide"/></Relationships>
</file>

<file path=ppt/notesSlides/_rels/notesSlide6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0.xml" Type="http://schemas.openxmlformats.org/officeDocument/2006/relationships/slide"/></Relationships>
</file>

<file path=ppt/notesSlides/_rels/notesSlide6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1.xml" Type="http://schemas.openxmlformats.org/officeDocument/2006/relationships/slide"/></Relationships>
</file>

<file path=ppt/notesSlides/_rels/notesSlide6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2.xml" Type="http://schemas.openxmlformats.org/officeDocument/2006/relationships/slide"/></Relationships>
</file>

<file path=ppt/notesSlides/_rels/notesSlide6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3.xml" Type="http://schemas.openxmlformats.org/officeDocument/2006/relationships/slide"/></Relationships>
</file>

<file path=ppt/notesSlides/_rels/notesSlide6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4.xml" Type="http://schemas.openxmlformats.org/officeDocument/2006/relationships/slide"/></Relationships>
</file>

<file path=ppt/notesSlides/_rels/notesSlide6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5.xml" Type="http://schemas.openxmlformats.org/officeDocument/2006/relationships/slide"/></Relationships>
</file>

<file path=ppt/notesSlides/_rels/notesSlide6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7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7.xml" Type="http://schemas.openxmlformats.org/officeDocument/2006/relationships/slide"/></Relationships>
</file>

<file path=ppt/notesSlides/_rels/notesSlide7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8.xml" Type="http://schemas.openxmlformats.org/officeDocument/2006/relationships/slide"/></Relationships>
</file>

<file path=ppt/notesSlides/_rels/notesSlide7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9.xml" Type="http://schemas.openxmlformats.org/officeDocument/2006/relationships/slide"/></Relationships>
</file>

<file path=ppt/notesSlides/_rels/notesSlide7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0.xml" Type="http://schemas.openxmlformats.org/officeDocument/2006/relationships/slide"/></Relationships>
</file>

<file path=ppt/notesSlides/_rels/notesSlide7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1.xml" Type="http://schemas.openxmlformats.org/officeDocument/2006/relationships/slide"/></Relationships>
</file>

<file path=ppt/notesSlides/_rels/notesSlide7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2.xml" Type="http://schemas.openxmlformats.org/officeDocument/2006/relationships/slide"/></Relationships>
</file>

<file path=ppt/notesSlides/_rels/notesSlide7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3.xml" Type="http://schemas.openxmlformats.org/officeDocument/2006/relationships/slide"/></Relationships>
</file>

<file path=ppt/notesSlides/_rels/notesSlide7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4.xml" Type="http://schemas.openxmlformats.org/officeDocument/2006/relationships/slide"/></Relationships>
</file>

<file path=ppt/notesSlides/_rels/notesSlide7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5.xml" Type="http://schemas.openxmlformats.org/officeDocument/2006/relationships/slide"/></Relationships>
</file>

<file path=ppt/notesSlides/_rels/notesSlide7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6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8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7.xml" Type="http://schemas.openxmlformats.org/officeDocument/2006/relationships/slide"/></Relationships>
</file>

<file path=ppt/notesSlides/_rels/notesSlide8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8.xml" Type="http://schemas.openxmlformats.org/officeDocument/2006/relationships/slide"/></Relationships>
</file>

<file path=ppt/notesSlides/_rels/notesSlide8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9.xml" Type="http://schemas.openxmlformats.org/officeDocument/2006/relationships/slide"/></Relationships>
</file>

<file path=ppt/notesSlides/_rels/notesSlide8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0.xml" Type="http://schemas.openxmlformats.org/officeDocument/2006/relationships/slide"/></Relationships>
</file>

<file path=ppt/notesSlides/_rels/notesSlide8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1.xml" Type="http://schemas.openxmlformats.org/officeDocument/2006/relationships/slide"/></Relationships>
</file>

<file path=ppt/notesSlides/_rels/notesSlide8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2.xml" Type="http://schemas.openxmlformats.org/officeDocument/2006/relationships/slide"/></Relationships>
</file>

<file path=ppt/notesSlides/_rels/notesSlide8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3.xml" Type="http://schemas.openxmlformats.org/officeDocument/2006/relationships/slide"/></Relationships>
</file>

<file path=ppt/notesSlides/_rels/notesSlide8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4.xml" Type="http://schemas.openxmlformats.org/officeDocument/2006/relationships/slide"/></Relationships>
</file>

<file path=ppt/notesSlides/_rels/notesSlide8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5.xml" Type="http://schemas.openxmlformats.org/officeDocument/2006/relationships/slide"/></Relationships>
</file>

<file path=ppt/notesSlides/_rels/notesSlide8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6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9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7.xml" Type="http://schemas.openxmlformats.org/officeDocument/2006/relationships/slide"/></Relationships>
</file>

<file path=ppt/notesSlides/_rels/notesSlide9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8.xml" Type="http://schemas.openxmlformats.org/officeDocument/2006/relationships/slide"/></Relationships>
</file>

<file path=ppt/notesSlides/_rels/notesSlide9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9.xml" Type="http://schemas.openxmlformats.org/officeDocument/2006/relationships/slide"/></Relationships>
</file>

<file path=ppt/notesSlides/_rels/notesSlide9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0.xml" Type="http://schemas.openxmlformats.org/officeDocument/2006/relationships/slide"/></Relationships>
</file>

<file path=ppt/notesSlides/_rels/notesSlide9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1.xml" Type="http://schemas.openxmlformats.org/officeDocument/2006/relationships/slide"/></Relationships>
</file>

<file path=ppt/notesSlides/_rels/notesSlide9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2.xml" Type="http://schemas.openxmlformats.org/officeDocument/2006/relationships/slide"/></Relationships>
</file>

<file path=ppt/notesSlides/_rels/notesSlide9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3.xml" Type="http://schemas.openxmlformats.org/officeDocument/2006/relationships/slide"/></Relationships>
</file>

<file path=ppt/notesSlides/_rels/notesSlide9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4.xml" Type="http://schemas.openxmlformats.org/officeDocument/2006/relationships/slide"/></Relationships>
</file>

<file path=ppt/notesSlides/_rels/notesSlide9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5.xml" Type="http://schemas.openxmlformats.org/officeDocument/2006/relationships/slide"/></Relationships>
</file>

<file path=ppt/notesSlides/_rels/notesSlide9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Vysokokontextuální, </a:t>
            </a:r>
          </a:p>
          <a:p>
            <a:r>
              <a:rPr lang="en-US"/>
              <a:t>Dodržujeme posloupnost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10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3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0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4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0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5.xml" Type="http://schemas.openxmlformats.org/officeDocument/2006/relationships/notesSlide"/><Relationship Id="rId3" Target="../media/image81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10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6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0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7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0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8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0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0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0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0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1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9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0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1.xml" Type="http://schemas.openxmlformats.org/officeDocument/2006/relationships/notesSlide"/><Relationship Id="rId3" Target="../media/image82.png" Type="http://schemas.openxmlformats.org/officeDocument/2006/relationships/image"/><Relationship Id="rId4" Target="../media/image83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1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2.xml" Type="http://schemas.openxmlformats.org/officeDocument/2006/relationships/notesSlide"/><Relationship Id="rId3" Target="../media/image84.png" Type="http://schemas.openxmlformats.org/officeDocument/2006/relationships/image"/><Relationship Id="rId4" Target="../media/image85.svg" Type="http://schemas.openxmlformats.org/officeDocument/2006/relationships/image"/></Relationships>
</file>

<file path=ppt/slides/_rels/slide1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3.xml" Type="http://schemas.openxmlformats.org/officeDocument/2006/relationships/notesSlide"/><Relationship Id="rId3" Target="../media/image86.png" Type="http://schemas.openxmlformats.org/officeDocument/2006/relationships/image"/><Relationship Id="rId4" Target="../media/image87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1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4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5.xml" Type="http://schemas.openxmlformats.org/officeDocument/2006/relationships/notesSlide"/><Relationship Id="rId3" Target="../media/image88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1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6.xml" Type="http://schemas.openxmlformats.org/officeDocument/2006/relationships/notesSlide"/><Relationship Id="rId3" Target="../media/image89.png" Type="http://schemas.openxmlformats.org/officeDocument/2006/relationships/image"/><Relationship Id="rId4" Target="../media/image90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7.xml" Type="http://schemas.openxmlformats.org/officeDocument/2006/relationships/notesSlide"/><Relationship Id="rId3" Target="../media/image17.png" Type="http://schemas.openxmlformats.org/officeDocument/2006/relationships/image"/><Relationship Id="rId4" Target="../media/image91.png" Type="http://schemas.openxmlformats.org/officeDocument/2006/relationships/image"/></Relationships>
</file>

<file path=ppt/slides/_rels/slide1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8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9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2.jpe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1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0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1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2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3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4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5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3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1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4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1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2.jpe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1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5.png" Type="http://schemas.openxmlformats.org/officeDocument/2006/relationships/image"/><Relationship Id="rId3" Target="../media/image96.sv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1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5.png" Type="http://schemas.openxmlformats.org/officeDocument/2006/relationships/image"/><Relationship Id="rId3" Target="../media/image96.sv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1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6.xml" Type="http://schemas.openxmlformats.org/officeDocument/2006/relationships/notesSlide"/><Relationship Id="rId3" Target="../media/image97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1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7.xml" Type="http://schemas.openxmlformats.org/officeDocument/2006/relationships/notesSlide"/><Relationship Id="rId3" Target="../media/image97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1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8.xml" Type="http://schemas.openxmlformats.org/officeDocument/2006/relationships/notesSlide"/><Relationship Id="rId3" Target="../media/image97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1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9.xml" Type="http://schemas.openxmlformats.org/officeDocument/2006/relationships/notesSlide"/><Relationship Id="rId3" Target="../media/image97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0.xml" Type="http://schemas.openxmlformats.org/officeDocument/2006/relationships/notesSlide"/><Relationship Id="rId3" Target="../media/image97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1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1.xml" Type="http://schemas.openxmlformats.org/officeDocument/2006/relationships/notesSlide"/><Relationship Id="rId3" Target="../media/image97.png" Type="http://schemas.openxmlformats.org/officeDocument/2006/relationships/image"/><Relationship Id="rId4" Target="../media/image17.png" Type="http://schemas.openxmlformats.org/officeDocument/2006/relationships/image"/><Relationship Id="rId5" Target="../media/image98.png" Type="http://schemas.openxmlformats.org/officeDocument/2006/relationships/image"/></Relationships>
</file>

<file path=ppt/slides/_rels/slide1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2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3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4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5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6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7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9.png" Type="http://schemas.openxmlformats.org/officeDocument/2006/relationships/image"/><Relationship Id="rId3" Target="../media/image100.svg" Type="http://schemas.openxmlformats.org/officeDocument/2006/relationships/image"/><Relationship Id="rId4" Target="../media/image101.png" Type="http://schemas.openxmlformats.org/officeDocument/2006/relationships/image"/><Relationship Id="rId5" Target="../media/image102.svg" Type="http://schemas.openxmlformats.org/officeDocument/2006/relationships/image"/><Relationship Id="rId6" Target="../media/image103.png" Type="http://schemas.openxmlformats.org/officeDocument/2006/relationships/image"/><Relationship Id="rId7" Target="../media/image104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8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9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0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1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2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6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3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6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4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6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6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5.xml" Type="http://schemas.openxmlformats.org/officeDocument/2006/relationships/notesSlide"/><Relationship Id="rId3" Target="../media/image105.png" Type="http://schemas.openxmlformats.org/officeDocument/2006/relationships/image"/><Relationship Id="rId4" Target="../media/image106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16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6.xml" Type="http://schemas.openxmlformats.org/officeDocument/2006/relationships/notesSlide"/><Relationship Id="rId3" Target="../media/image77.png" Type="http://schemas.openxmlformats.org/officeDocument/2006/relationships/image"/><Relationship Id="rId4" Target="../media/image78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7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7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7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8.xml" Type="http://schemas.openxmlformats.org/officeDocument/2006/relationships/notesSlide"/><Relationship Id="rId3" Target="../media/image17.png" Type="http://schemas.openxmlformats.org/officeDocument/2006/relationships/image"/><Relationship Id="rId4" Target="../media/image107.png" Type="http://schemas.openxmlformats.org/officeDocument/2006/relationships/image"/><Relationship Id="rId5" Target="../media/image108.svg" Type="http://schemas.openxmlformats.org/officeDocument/2006/relationships/image"/></Relationships>
</file>

<file path=ppt/slides/_rels/slide17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9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7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0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7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1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7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2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7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6.png" Type="http://schemas.openxmlformats.org/officeDocument/2006/relationships/image"/><Relationship Id="rId11" Target="../media/image117.png" Type="http://schemas.openxmlformats.org/officeDocument/2006/relationships/image"/><Relationship Id="rId12" Target="../media/image18.png" Type="http://schemas.openxmlformats.org/officeDocument/2006/relationships/image"/><Relationship Id="rId2" Target="../notesSlides/notesSlide143.xml" Type="http://schemas.openxmlformats.org/officeDocument/2006/relationships/notesSlide"/><Relationship Id="rId3" Target="../media/image109.jpeg" Type="http://schemas.openxmlformats.org/officeDocument/2006/relationships/image"/><Relationship Id="rId4" Target="../media/image110.png" Type="http://schemas.openxmlformats.org/officeDocument/2006/relationships/image"/><Relationship Id="rId5" Target="../media/image111.png" Type="http://schemas.openxmlformats.org/officeDocument/2006/relationships/image"/><Relationship Id="rId6" Target="../media/image112.png" Type="http://schemas.openxmlformats.org/officeDocument/2006/relationships/image"/><Relationship Id="rId7" Target="../media/image113.png" Type="http://schemas.openxmlformats.org/officeDocument/2006/relationships/image"/><Relationship Id="rId8" Target="../media/image114.png" Type="http://schemas.openxmlformats.org/officeDocument/2006/relationships/image"/><Relationship Id="rId9" Target="../media/image115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35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jpeg" Type="http://schemas.openxmlformats.org/officeDocument/2006/relationships/image"/><Relationship Id="rId11" Target="../media/image10.jpe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35.pn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1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17.png" Type="http://schemas.openxmlformats.org/officeDocument/2006/relationships/image"/><Relationship Id="rId4" Target="../media/image40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17.png" Type="http://schemas.openxmlformats.org/officeDocument/2006/relationships/image"/><Relationship Id="rId4" Target="../media/image41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3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4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11" Target="../media/image26.png" Type="http://schemas.openxmlformats.org/officeDocument/2006/relationships/image"/><Relationship Id="rId12" Target="../media/image27.png" Type="http://schemas.openxmlformats.org/officeDocument/2006/relationships/image"/><Relationship Id="rId2" Target="../media/image18.png" Type="http://schemas.openxmlformats.org/officeDocument/2006/relationships/image"/><Relationship Id="rId3" Target="../media/image17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pn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5.xml" Type="http://schemas.openxmlformats.org/officeDocument/2006/relationships/notesSlid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6.xml" Type="http://schemas.openxmlformats.org/officeDocument/2006/relationships/notesSlid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7.xml" Type="http://schemas.openxmlformats.org/officeDocument/2006/relationships/notesSlid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8.xml" Type="http://schemas.openxmlformats.org/officeDocument/2006/relationships/notesSlid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9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0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1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2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3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4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28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5.xml" Type="http://schemas.openxmlformats.org/officeDocument/2006/relationships/notesSlide"/><Relationship Id="rId3" Target="../media/image44.png" Type="http://schemas.openxmlformats.org/officeDocument/2006/relationships/image"/><Relationship Id="rId4" Target="../media/image45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6.xml" Type="http://schemas.openxmlformats.org/officeDocument/2006/relationships/notesSlide"/><Relationship Id="rId3" Target="../media/image46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7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8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9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0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1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2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3.xml" Type="http://schemas.openxmlformats.org/officeDocument/2006/relationships/notesSlide"/><Relationship Id="rId3" Target="../media/image47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4.xml" Type="http://schemas.openxmlformats.org/officeDocument/2006/relationships/notesSlide"/><Relationship Id="rId3" Target="../media/image4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29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5.xml" Type="http://schemas.openxmlformats.org/officeDocument/2006/relationships/notesSlide"/><Relationship Id="rId3" Target="../media/image47.pn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6.xml" Type="http://schemas.openxmlformats.org/officeDocument/2006/relationships/notesSlide"/><Relationship Id="rId3" Target="../media/image47.pn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7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8.xml" Type="http://schemas.openxmlformats.org/officeDocument/2006/relationships/notesSlide"/><Relationship Id="rId3" Target="../media/image52.png" Type="http://schemas.openxmlformats.org/officeDocument/2006/relationships/image"/><Relationship Id="rId4" Target="../media/image53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9.xml" Type="http://schemas.openxmlformats.org/officeDocument/2006/relationships/notesSlide"/><Relationship Id="rId3" Target="../media/image52.png" Type="http://schemas.openxmlformats.org/officeDocument/2006/relationships/image"/><Relationship Id="rId4" Target="../media/image53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0.xml" Type="http://schemas.openxmlformats.org/officeDocument/2006/relationships/notesSlide"/><Relationship Id="rId3" Target="../media/image52.png" Type="http://schemas.openxmlformats.org/officeDocument/2006/relationships/image"/><Relationship Id="rId4" Target="../media/image53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1.xml" Type="http://schemas.openxmlformats.org/officeDocument/2006/relationships/notesSlide"/><Relationship Id="rId3" Target="../media/image52.png" Type="http://schemas.openxmlformats.org/officeDocument/2006/relationships/image"/><Relationship Id="rId4" Target="../media/image53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2.xml" Type="http://schemas.openxmlformats.org/officeDocument/2006/relationships/notesSlid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3.xml" Type="http://schemas.openxmlformats.org/officeDocument/2006/relationships/notesSlide"/><Relationship Id="rId3" Target="../media/image56.png" Type="http://schemas.openxmlformats.org/officeDocument/2006/relationships/image"/><Relationship Id="rId4" Target="../media/image57.svg" Type="http://schemas.openxmlformats.org/officeDocument/2006/relationships/image"/><Relationship Id="rId5" Target="../media/image58.png" Type="http://schemas.openxmlformats.org/officeDocument/2006/relationships/image"/><Relationship Id="rId6" Target="../media/image59.svg" Type="http://schemas.openxmlformats.org/officeDocument/2006/relationships/image"/><Relationship Id="rId7" Target="../media/image17.png" Type="http://schemas.openxmlformats.org/officeDocument/2006/relationships/imag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17.png" Type="http://schemas.openxmlformats.org/officeDocument/2006/relationships/image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4.xml" Type="http://schemas.openxmlformats.org/officeDocument/2006/relationships/notesSlide"/><Relationship Id="rId3" Target="../media/image17.pn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/Relationships>
</file>

<file path=ppt/slides/_rels/slide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5.xml" Type="http://schemas.openxmlformats.org/officeDocument/2006/relationships/notesSlide"/><Relationship Id="rId3" Target="../media/image17.pn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/Relationships>
</file>

<file path=ppt/slides/_rels/slide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6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7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6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8.xml" Type="http://schemas.openxmlformats.org/officeDocument/2006/relationships/notesSlide"/><Relationship Id="rId3" Target="../media/image29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6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9.xml" Type="http://schemas.openxmlformats.org/officeDocument/2006/relationships/notesSlide"/><Relationship Id="rId3" Target="../media/image29.png" Type="http://schemas.openxmlformats.org/officeDocument/2006/relationships/image"/><Relationship Id="rId4" Target="../media/image17.png" Type="http://schemas.openxmlformats.org/officeDocument/2006/relationships/image"/><Relationship Id="rId5" Target="../media/image63.png" Type="http://schemas.openxmlformats.org/officeDocument/2006/relationships/image"/><Relationship Id="rId6" Target="../media/image64.svg" Type="http://schemas.openxmlformats.org/officeDocument/2006/relationships/image"/></Relationships>
</file>

<file path=ppt/slides/_rels/slide6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0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6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1.xml" Type="http://schemas.openxmlformats.org/officeDocument/2006/relationships/notesSlide"/><Relationship Id="rId3" Target="../media/image65.png" Type="http://schemas.openxmlformats.org/officeDocument/2006/relationships/image"/><Relationship Id="rId4" Target="../media/image66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6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2.xml" Type="http://schemas.openxmlformats.org/officeDocument/2006/relationships/notesSlid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7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3.xml" Type="http://schemas.openxmlformats.org/officeDocument/2006/relationships/notesSlide"/></Relationships>
</file>

<file path=ppt/slides/_rels/slide7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4.xml" Type="http://schemas.openxmlformats.org/officeDocument/2006/relationships/notesSlide"/></Relationships>
</file>

<file path=ppt/slides/_rels/slide7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5.xml" Type="http://schemas.openxmlformats.org/officeDocument/2006/relationships/notesSlide"/><Relationship Id="rId3" Target="../media/image67.png" Type="http://schemas.openxmlformats.org/officeDocument/2006/relationships/image"/><Relationship Id="rId4" Target="../media/image68.svg" Type="http://schemas.openxmlformats.org/officeDocument/2006/relationships/image"/></Relationships>
</file>

<file path=ppt/slides/_rels/slide7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6.xml" Type="http://schemas.openxmlformats.org/officeDocument/2006/relationships/notesSlid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69.jpeg" Type="http://schemas.openxmlformats.org/officeDocument/2006/relationships/image"/><Relationship Id="rId6" Target="../media/VAGVghbx2N0.mp4" Type="http://schemas.openxmlformats.org/officeDocument/2006/relationships/video"/><Relationship Id="rId7" Target="../media/VAGVghbx2N0.mp4" Type="http://schemas.microsoft.com/office/2007/relationships/media"/></Relationships>
</file>

<file path=ppt/slides/_rels/slide7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7.xml" Type="http://schemas.openxmlformats.org/officeDocument/2006/relationships/notesSlide"/></Relationships>
</file>

<file path=ppt/slides/_rels/slide7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8.xml" Type="http://schemas.openxmlformats.org/officeDocument/2006/relationships/notesSlide"/></Relationships>
</file>

<file path=ppt/slides/_rels/slide7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9.xml" Type="http://schemas.openxmlformats.org/officeDocument/2006/relationships/notesSlide"/></Relationships>
</file>

<file path=ppt/slides/_rels/slide7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0.xml" Type="http://schemas.openxmlformats.org/officeDocument/2006/relationships/notesSlide"/><Relationship Id="rId3" Target="../media/image70.png" Type="http://schemas.openxmlformats.org/officeDocument/2006/relationships/image"/><Relationship Id="rId4" Target="../media/image71.svg" Type="http://schemas.openxmlformats.org/officeDocument/2006/relationships/image"/></Relationships>
</file>

<file path=ppt/slides/_rels/slide7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1.xml" Type="http://schemas.openxmlformats.org/officeDocument/2006/relationships/notesSlide"/></Relationships>
</file>

<file path=ppt/slides/_rels/slide7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2.xml" Type="http://schemas.openxmlformats.org/officeDocument/2006/relationships/notesSlid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8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3.xml" Type="http://schemas.openxmlformats.org/officeDocument/2006/relationships/notesSlide"/></Relationships>
</file>

<file path=ppt/slides/_rels/slide8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4.xml" Type="http://schemas.openxmlformats.org/officeDocument/2006/relationships/notesSlide"/></Relationships>
</file>

<file path=ppt/slides/_rels/slide8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5.xml" Type="http://schemas.openxmlformats.org/officeDocument/2006/relationships/notesSlide"/></Relationships>
</file>

<file path=ppt/slides/_rels/slide8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6.xml" Type="http://schemas.openxmlformats.org/officeDocument/2006/relationships/notesSlide"/></Relationships>
</file>

<file path=ppt/slides/_rels/slide8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7.xml" Type="http://schemas.openxmlformats.org/officeDocument/2006/relationships/notesSlide"/><Relationship Id="rId3" Target="../media/image72.png" Type="http://schemas.openxmlformats.org/officeDocument/2006/relationships/image"/><Relationship Id="rId4" Target="../media/image73.svg" Type="http://schemas.openxmlformats.org/officeDocument/2006/relationships/image"/></Relationships>
</file>

<file path=ppt/slides/_rels/slide8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8.xml" Type="http://schemas.openxmlformats.org/officeDocument/2006/relationships/notesSlide"/><Relationship Id="rId3" Target="../media/image70.png" Type="http://schemas.openxmlformats.org/officeDocument/2006/relationships/image"/><Relationship Id="rId4" Target="../media/image71.svg" Type="http://schemas.openxmlformats.org/officeDocument/2006/relationships/image"/><Relationship Id="rId5" Target="../media/image72.png" Type="http://schemas.openxmlformats.org/officeDocument/2006/relationships/image"/><Relationship Id="rId6" Target="../media/image73.svg" Type="http://schemas.openxmlformats.org/officeDocument/2006/relationships/image"/></Relationships>
</file>

<file path=ppt/slides/_rels/slide8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9.xml" Type="http://schemas.openxmlformats.org/officeDocument/2006/relationships/notesSlide"/><Relationship Id="rId3" Target="../media/image70.png" Type="http://schemas.openxmlformats.org/officeDocument/2006/relationships/image"/><Relationship Id="rId4" Target="../media/image71.svg" Type="http://schemas.openxmlformats.org/officeDocument/2006/relationships/image"/><Relationship Id="rId5" Target="../media/image72.png" Type="http://schemas.openxmlformats.org/officeDocument/2006/relationships/image"/><Relationship Id="rId6" Target="../media/image73.svg" Type="http://schemas.openxmlformats.org/officeDocument/2006/relationships/image"/></Relationships>
</file>

<file path=ppt/slides/_rels/slide8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0.xml" Type="http://schemas.openxmlformats.org/officeDocument/2006/relationships/notesSlide"/><Relationship Id="rId3" Target="../media/image74.png" Type="http://schemas.openxmlformats.org/officeDocument/2006/relationships/image"/></Relationships>
</file>

<file path=ppt/slides/_rels/slide8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1.xml" Type="http://schemas.openxmlformats.org/officeDocument/2006/relationships/notesSlide"/><Relationship Id="rId3" Target="../media/image75.png" Type="http://schemas.openxmlformats.org/officeDocument/2006/relationships/image"/><Relationship Id="rId4" Target="../media/image76.svg" Type="http://schemas.openxmlformats.org/officeDocument/2006/relationships/image"/></Relationships>
</file>

<file path=ppt/slides/_rels/slide8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2.xml" Type="http://schemas.openxmlformats.org/officeDocument/2006/relationships/notesSlid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9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3.xml" Type="http://schemas.openxmlformats.org/officeDocument/2006/relationships/notesSlide"/></Relationships>
</file>

<file path=ppt/slides/_rels/slide9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4.xml" Type="http://schemas.openxmlformats.org/officeDocument/2006/relationships/notesSlide"/></Relationships>
</file>

<file path=ppt/slides/_rels/slide9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5.xml" Type="http://schemas.openxmlformats.org/officeDocument/2006/relationships/notesSlide"/><Relationship Id="rId3" Target="../media/image42.png" Type="http://schemas.openxmlformats.org/officeDocument/2006/relationships/image"/><Relationship Id="rId4" Target="../media/image43.svg" Type="http://schemas.openxmlformats.org/officeDocument/2006/relationships/image"/></Relationships>
</file>

<file path=ppt/slides/_rels/slide9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6.xml" Type="http://schemas.openxmlformats.org/officeDocument/2006/relationships/notesSlide"/><Relationship Id="rId3" Target="../media/image77.png" Type="http://schemas.openxmlformats.org/officeDocument/2006/relationships/image"/><Relationship Id="rId4" Target="../media/image78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9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7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9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8.xml" Type="http://schemas.openxmlformats.org/officeDocument/2006/relationships/notesSlide"/><Relationship Id="rId3" Target="../media/image17.pn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/Relationships>
</file>

<file path=ppt/slides/_rels/slide9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9.xml" Type="http://schemas.openxmlformats.org/officeDocument/2006/relationships/notesSlide"/><Relationship Id="rId3" Target="../media/image17.png" Type="http://schemas.openxmlformats.org/officeDocument/2006/relationships/image"/><Relationship Id="rId4" Target="../media/image79.png" Type="http://schemas.openxmlformats.org/officeDocument/2006/relationships/image"/></Relationships>
</file>

<file path=ppt/slides/_rels/slide9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0.xml" Type="http://schemas.openxmlformats.org/officeDocument/2006/relationships/notesSlide"/><Relationship Id="rId3" Target="../media/image17.png" Type="http://schemas.openxmlformats.org/officeDocument/2006/relationships/image"/></Relationships>
</file>

<file path=ppt/slides/_rels/slide9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1.xml" Type="http://schemas.openxmlformats.org/officeDocument/2006/relationships/notesSlide"/><Relationship Id="rId3" Target="../media/image80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9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2.xml" Type="http://schemas.openxmlformats.org/officeDocument/2006/relationships/notesSlide"/><Relationship Id="rId3" Target="../media/image81.png" Type="http://schemas.openxmlformats.org/officeDocument/2006/relationships/image"/><Relationship Id="rId4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90326" y="6610426"/>
            <a:ext cx="14711589" cy="949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8"/>
              </a:lnSpc>
            </a:pPr>
            <a:r>
              <a:rPr lang="en-US" sz="7301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Firemní kultura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90326" y="7692918"/>
            <a:ext cx="15107348" cy="488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3045" spc="152">
                <a:solidFill>
                  <a:srgbClr val="202245"/>
                </a:solidFill>
                <a:latin typeface="Sanchez"/>
                <a:ea typeface="Sanchez"/>
                <a:cs typeface="Sanchez"/>
                <a:sym typeface="Sanchez"/>
              </a:rPr>
              <a:t>VLIV NA KVALITU, TIPY DO PRAXE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3925" y="2171700"/>
            <a:ext cx="15440150" cy="10287000"/>
          </a:xfrm>
          <a:custGeom>
            <a:avLst/>
            <a:gdLst/>
            <a:ahLst/>
            <a:cxnLst/>
            <a:rect r="r" b="b" t="t" l="l"/>
            <a:pathLst>
              <a:path h="10287000" w="1544015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729412"/>
            <a:ext cx="16230600" cy="117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7699">
                <a:solidFill>
                  <a:srgbClr val="202245">
                    <a:alpha val="10980"/>
                  </a:srgb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Role, struktura a schůzky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525004" y="6729412"/>
            <a:ext cx="5176712" cy="117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76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schůzky</a:t>
            </a:r>
          </a:p>
        </p:txBody>
      </p:sp>
    </p:spTree>
  </p:cSld>
  <p:clrMapOvr>
    <a:masterClrMapping/>
  </p:clrMapOvr>
</p:sld>
</file>

<file path=ppt/slides/slide10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729412"/>
            <a:ext cx="16230600" cy="117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76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Začít se bavit o spolupráci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66332" y="2171700"/>
            <a:ext cx="14555336" cy="10225123"/>
          </a:xfrm>
          <a:custGeom>
            <a:avLst/>
            <a:gdLst/>
            <a:ahLst/>
            <a:cxnLst/>
            <a:rect r="r" b="b" t="t" l="l"/>
            <a:pathLst>
              <a:path h="10225123" w="14555336">
                <a:moveTo>
                  <a:pt x="0" y="0"/>
                </a:moveTo>
                <a:lnTo>
                  <a:pt x="14555336" y="0"/>
                </a:lnTo>
                <a:lnTo>
                  <a:pt x="14555336" y="10225123"/>
                </a:lnTo>
                <a:lnTo>
                  <a:pt x="0" y="10225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143625"/>
            <a:ext cx="16230600" cy="2343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76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Role, struktura a schůzky</a:t>
            </a:r>
          </a:p>
          <a:p>
            <a:pPr algn="ctr">
              <a:lnSpc>
                <a:spcPts val="9239"/>
              </a:lnSpc>
            </a:pPr>
            <a:r>
              <a:rPr lang="en-US" sz="76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Odměňování a KPIS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464352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Je těžké lidi změnit, když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464352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>
                    <a:alpha val="24706"/>
                  </a:srgbClr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Je těžké lidi změnit, když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637325" y="7384998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je odměňujeme za to, aby zůstali stejní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572000" y="5192618"/>
            <a:ext cx="9144000" cy="1835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76"/>
              </a:lnSpc>
            </a:pPr>
            <a:r>
              <a:rPr lang="en-US" sz="6584" spc="276">
                <a:solidFill>
                  <a:srgbClr val="202245"/>
                </a:solidFill>
                <a:latin typeface="Roboto Condensed 3"/>
                <a:ea typeface="Roboto Condensed 3"/>
                <a:cs typeface="Roboto Condensed 3"/>
                <a:sym typeface="Roboto Condensed 3"/>
              </a:rPr>
              <a:t>Chceme, aby lidé byli inovativní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572000" y="7669402"/>
            <a:ext cx="9144000" cy="1835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76"/>
              </a:lnSpc>
            </a:pPr>
            <a:r>
              <a:rPr lang="en-US" sz="6584" spc="276">
                <a:solidFill>
                  <a:srgbClr val="202245"/>
                </a:solidFill>
                <a:latin typeface="Roboto Condensed 3"/>
                <a:ea typeface="Roboto Condensed 3"/>
                <a:cs typeface="Roboto Condensed 3"/>
                <a:sym typeface="Roboto Condensed 3"/>
              </a:rPr>
              <a:t>Odměňujeme je za to, že neudělají chybu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572000" y="5192618"/>
            <a:ext cx="9144000" cy="1835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76"/>
              </a:lnSpc>
            </a:pPr>
            <a:r>
              <a:rPr lang="en-US" sz="6584" spc="276">
                <a:solidFill>
                  <a:srgbClr val="202245"/>
                </a:solidFill>
                <a:latin typeface="Roboto Condensed 3"/>
                <a:ea typeface="Roboto Condensed 3"/>
                <a:cs typeface="Roboto Condensed 3"/>
                <a:sym typeface="Roboto Condensed 3"/>
              </a:rPr>
              <a:t>Chceme, aby lidé byli inovativní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572000" y="5237882"/>
            <a:ext cx="9144000" cy="1835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76"/>
              </a:lnSpc>
            </a:pPr>
            <a:r>
              <a:rPr lang="en-US" sz="6584" spc="276">
                <a:solidFill>
                  <a:srgbClr val="202245"/>
                </a:solidFill>
                <a:latin typeface="Roboto Condensed 3"/>
                <a:ea typeface="Roboto Condensed 3"/>
                <a:cs typeface="Roboto Condensed 3"/>
                <a:sym typeface="Roboto Condensed 3"/>
              </a:rPr>
              <a:t>Chceme, aby se nám </a:t>
            </a:r>
          </a:p>
          <a:p>
            <a:pPr algn="ctr">
              <a:lnSpc>
                <a:spcPts val="7176"/>
              </a:lnSpc>
            </a:pPr>
            <a:r>
              <a:rPr lang="en-US" sz="6584" spc="276">
                <a:solidFill>
                  <a:srgbClr val="202245"/>
                </a:solidFill>
                <a:latin typeface="Roboto Condensed 3"/>
                <a:ea typeface="Roboto Condensed 3"/>
                <a:cs typeface="Roboto Condensed 3"/>
                <a:sym typeface="Roboto Condensed 3"/>
              </a:rPr>
              <a:t>lidé rozvíjeli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572000" y="7573073"/>
            <a:ext cx="9144000" cy="1824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7"/>
              </a:lnSpc>
            </a:pPr>
            <a:r>
              <a:rPr lang="en-US" sz="6484" spc="272">
                <a:solidFill>
                  <a:srgbClr val="202245"/>
                </a:solidFill>
                <a:latin typeface="Roboto Condensed 3"/>
                <a:ea typeface="Roboto Condensed 3"/>
                <a:cs typeface="Roboto Condensed 3"/>
                <a:sym typeface="Roboto Condensed 3"/>
              </a:rPr>
              <a:t>Hodnotíme pouze výsledek a ne průběh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572000" y="5299869"/>
            <a:ext cx="9144000" cy="1835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76"/>
              </a:lnSpc>
            </a:pPr>
            <a:r>
              <a:rPr lang="en-US" sz="6584" spc="276">
                <a:solidFill>
                  <a:srgbClr val="202245"/>
                </a:solidFill>
                <a:latin typeface="Roboto Condensed 3"/>
                <a:ea typeface="Roboto Condensed 3"/>
                <a:cs typeface="Roboto Condensed 3"/>
                <a:sym typeface="Roboto Condensed 3"/>
              </a:rPr>
              <a:t>Chceme, aby se nám </a:t>
            </a:r>
          </a:p>
          <a:p>
            <a:pPr algn="ctr">
              <a:lnSpc>
                <a:spcPts val="7176"/>
              </a:lnSpc>
            </a:pPr>
            <a:r>
              <a:rPr lang="en-US" sz="6584" spc="276">
                <a:solidFill>
                  <a:srgbClr val="202245"/>
                </a:solidFill>
                <a:latin typeface="Roboto Condensed 3"/>
                <a:ea typeface="Roboto Condensed 3"/>
                <a:cs typeface="Roboto Condensed 3"/>
                <a:sym typeface="Roboto Condensed 3"/>
              </a:rPr>
              <a:t>lidé rozvíjeli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724247" y="1895447"/>
            <a:ext cx="10839505" cy="10839505"/>
          </a:xfrm>
          <a:custGeom>
            <a:avLst/>
            <a:gdLst/>
            <a:ahLst/>
            <a:cxnLst/>
            <a:rect r="r" b="b" t="t" l="l"/>
            <a:pathLst>
              <a:path h="10839505" w="10839505">
                <a:moveTo>
                  <a:pt x="0" y="0"/>
                </a:moveTo>
                <a:lnTo>
                  <a:pt x="10839506" y="0"/>
                </a:lnTo>
                <a:lnTo>
                  <a:pt x="10839506" y="10839506"/>
                </a:lnTo>
                <a:lnTo>
                  <a:pt x="0" y="108395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572000" y="5299869"/>
            <a:ext cx="9486701" cy="1835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76"/>
              </a:lnSpc>
            </a:pPr>
            <a:r>
              <a:rPr lang="en-US" sz="6584" spc="276">
                <a:solidFill>
                  <a:srgbClr val="202245"/>
                </a:solidFill>
                <a:latin typeface="Roboto Condensed 3"/>
                <a:ea typeface="Roboto Condensed 3"/>
                <a:cs typeface="Roboto Condensed 3"/>
                <a:sym typeface="Roboto Condensed 3"/>
              </a:rPr>
              <a:t>Chceme po lidech otevřenou zpětnou vazbu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572000" y="7573073"/>
            <a:ext cx="9144000" cy="1824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7"/>
              </a:lnSpc>
            </a:pPr>
            <a:r>
              <a:rPr lang="en-US" sz="6484" spc="272">
                <a:solidFill>
                  <a:srgbClr val="202245"/>
                </a:solidFill>
                <a:latin typeface="Roboto Condensed 3"/>
                <a:ea typeface="Roboto Condensed 3"/>
                <a:cs typeface="Roboto Condensed 3"/>
                <a:sym typeface="Roboto Condensed 3"/>
              </a:rPr>
              <a:t>Máme rádi ty, kteří moc neremcají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572000" y="5299869"/>
            <a:ext cx="9486701" cy="1835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76"/>
              </a:lnSpc>
            </a:pPr>
            <a:r>
              <a:rPr lang="en-US" sz="6584" spc="276">
                <a:solidFill>
                  <a:srgbClr val="202245"/>
                </a:solidFill>
                <a:latin typeface="Roboto Condensed 3"/>
                <a:ea typeface="Roboto Condensed 3"/>
                <a:cs typeface="Roboto Condensed 3"/>
                <a:sym typeface="Roboto Condensed 3"/>
              </a:rPr>
              <a:t>Chceme po lidech otevřenou zpětnou vazbu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729412"/>
            <a:ext cx="16230600" cy="2343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76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Role, struktura a schůzky</a:t>
            </a:r>
          </a:p>
          <a:p>
            <a:pPr algn="ctr">
              <a:lnSpc>
                <a:spcPts val="9239"/>
              </a:lnSpc>
            </a:pPr>
            <a:r>
              <a:rPr lang="en-US" sz="76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Odměňování a KPIS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5557838"/>
            <a:ext cx="16230600" cy="3514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76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Role, struktura a schůzky</a:t>
            </a:r>
          </a:p>
          <a:p>
            <a:pPr algn="ctr">
              <a:lnSpc>
                <a:spcPts val="9239"/>
              </a:lnSpc>
            </a:pPr>
            <a:r>
              <a:rPr lang="en-US" sz="76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Odměňování a KPIS</a:t>
            </a:r>
          </a:p>
          <a:p>
            <a:pPr algn="ctr">
              <a:lnSpc>
                <a:spcPts val="9239"/>
              </a:lnSpc>
            </a:pPr>
            <a:r>
              <a:rPr lang="en-US" sz="76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Rozvoj leadershipu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91866" y="2728237"/>
            <a:ext cx="24230020" cy="8359357"/>
          </a:xfrm>
          <a:custGeom>
            <a:avLst/>
            <a:gdLst/>
            <a:ahLst/>
            <a:cxnLst/>
            <a:rect r="r" b="b" t="t" l="l"/>
            <a:pathLst>
              <a:path h="8359357" w="24230020">
                <a:moveTo>
                  <a:pt x="0" y="0"/>
                </a:moveTo>
                <a:lnTo>
                  <a:pt x="24230020" y="0"/>
                </a:lnTo>
                <a:lnTo>
                  <a:pt x="24230020" y="8359357"/>
                </a:lnTo>
                <a:lnTo>
                  <a:pt x="0" y="8359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5557838"/>
            <a:ext cx="16230600" cy="3514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7699">
                <a:solidFill>
                  <a:srgbClr val="202245">
                    <a:alpha val="67843"/>
                  </a:srgb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Role, struktura a schůzky</a:t>
            </a:r>
          </a:p>
          <a:p>
            <a:pPr algn="ctr">
              <a:lnSpc>
                <a:spcPts val="9239"/>
              </a:lnSpc>
            </a:pPr>
            <a:r>
              <a:rPr lang="en-US" sz="7699">
                <a:solidFill>
                  <a:srgbClr val="202245">
                    <a:alpha val="67843"/>
                  </a:srgb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Odměňování a KPIS</a:t>
            </a:r>
          </a:p>
          <a:p>
            <a:pPr algn="ctr">
              <a:lnSpc>
                <a:spcPts val="9239"/>
              </a:lnSpc>
            </a:pPr>
            <a:r>
              <a:rPr lang="en-US" sz="7699">
                <a:solidFill>
                  <a:srgbClr val="202245">
                    <a:alpha val="67843"/>
                  </a:srgb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Rozvoj leadershipu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488457" y="11263950"/>
            <a:ext cx="11136390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080"/>
              </a:lnSpc>
            </a:pPr>
            <a:r>
              <a:rPr lang="en-US" sz="5900">
                <a:solidFill>
                  <a:srgbClr val="E2AF2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to se právě týká i kvality</a:t>
            </a:r>
          </a:p>
        </p:txBody>
      </p:sp>
    </p:spTree>
  </p:cSld>
  <p:clrMapOvr>
    <a:masterClrMapping/>
  </p:clrMapOvr>
</p:sld>
</file>

<file path=ppt/slides/slide1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72217" y="5560056"/>
            <a:ext cx="9194153" cy="7338606"/>
          </a:xfrm>
          <a:custGeom>
            <a:avLst/>
            <a:gdLst/>
            <a:ahLst/>
            <a:cxnLst/>
            <a:rect r="r" b="b" t="t" l="l"/>
            <a:pathLst>
              <a:path h="7338606" w="9194153">
                <a:moveTo>
                  <a:pt x="0" y="0"/>
                </a:moveTo>
                <a:lnTo>
                  <a:pt x="9194152" y="0"/>
                </a:lnTo>
                <a:lnTo>
                  <a:pt x="9194152" y="7338605"/>
                </a:lnTo>
                <a:lnTo>
                  <a:pt x="0" y="7338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6369255"/>
            <a:ext cx="11527453" cy="3015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79"/>
              </a:lnSpc>
            </a:pPr>
            <a:r>
              <a:rPr lang="en-US" sz="1102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Kvalitář tvrdý chleba má</a:t>
            </a:r>
          </a:p>
          <a:p>
            <a:pPr algn="l">
              <a:lnSpc>
                <a:spcPts val="2996"/>
              </a:lnSpc>
            </a:pPr>
            <a:r>
              <a:rPr lang="en-US" sz="3121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(jak pracovat s lidmi ve změně)</a:t>
            </a:r>
          </a:p>
        </p:txBody>
      </p:sp>
    </p:spTree>
  </p:cSld>
  <p:clrMapOvr>
    <a:masterClrMapping/>
  </p:clrMapOvr>
</p:sld>
</file>

<file path=ppt/slides/slide1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1242" y="4405496"/>
            <a:ext cx="10172700" cy="10172700"/>
          </a:xfrm>
          <a:custGeom>
            <a:avLst/>
            <a:gdLst/>
            <a:ahLst/>
            <a:cxnLst/>
            <a:rect r="r" b="b" t="t" l="l"/>
            <a:pathLst>
              <a:path h="10172700" w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5095875"/>
            <a:ext cx="11540636" cy="221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55"/>
              </a:lnSpc>
            </a:pPr>
            <a:r>
              <a:rPr lang="en-US" sz="7296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Kdo je tedy zodpovědný za kvalitu ve firmě?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924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Rozhodně ne kvalitář či kvalitářka.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85762" y="4229100"/>
            <a:ext cx="5194935" cy="8229600"/>
          </a:xfrm>
          <a:custGeom>
            <a:avLst/>
            <a:gdLst/>
            <a:ahLst/>
            <a:cxnLst/>
            <a:rect r="r" b="b" t="t" l="l"/>
            <a:pathLst>
              <a:path h="8229600" w="5194935">
                <a:moveTo>
                  <a:pt x="0" y="0"/>
                </a:moveTo>
                <a:lnTo>
                  <a:pt x="5194935" y="0"/>
                </a:lnTo>
                <a:lnTo>
                  <a:pt x="5194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37325" y="6924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Kvalitář může poukázat.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33403" y="4650458"/>
            <a:ext cx="6054597" cy="7175819"/>
          </a:xfrm>
          <a:custGeom>
            <a:avLst/>
            <a:gdLst/>
            <a:ahLst/>
            <a:cxnLst/>
            <a:rect r="r" b="b" t="t" l="l"/>
            <a:pathLst>
              <a:path h="7175819" w="6054597">
                <a:moveTo>
                  <a:pt x="0" y="0"/>
                </a:moveTo>
                <a:lnTo>
                  <a:pt x="6054597" y="0"/>
                </a:lnTo>
                <a:lnTo>
                  <a:pt x="6054597" y="7175819"/>
                </a:lnTo>
                <a:lnTo>
                  <a:pt x="0" y="71758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37325" y="6543675"/>
            <a:ext cx="15013350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5040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Kvalitář může poukázat. </a:t>
            </a:r>
          </a:p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Kvalitář může přinést know-how.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553200"/>
            <a:ext cx="15013350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040" u="sng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Odborně a kostrbatě:</a:t>
            </a:r>
          </a:p>
          <a:p>
            <a:pPr algn="l">
              <a:lnSpc>
                <a:spcPts val="6047"/>
              </a:lnSpc>
            </a:pPr>
            <a:r>
              <a:rPr lang="en-US" sz="503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Kultura jsou sdílené vzorce chování.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7933" y="1455194"/>
            <a:ext cx="5791581" cy="8229600"/>
          </a:xfrm>
          <a:custGeom>
            <a:avLst/>
            <a:gdLst/>
            <a:ahLst/>
            <a:cxnLst/>
            <a:rect r="r" b="b" t="t" l="l"/>
            <a:pathLst>
              <a:path h="8229600" w="5791581">
                <a:moveTo>
                  <a:pt x="0" y="0"/>
                </a:moveTo>
                <a:lnTo>
                  <a:pt x="5791581" y="0"/>
                </a:lnTo>
                <a:lnTo>
                  <a:pt x="579158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37325" y="6162675"/>
            <a:ext cx="15013350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5040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Kvalitář může poukázat. </a:t>
            </a:r>
          </a:p>
          <a:p>
            <a:pPr algn="ctr">
              <a:lnSpc>
                <a:spcPts val="6048"/>
              </a:lnSpc>
            </a:pPr>
            <a:r>
              <a:rPr lang="en-US" sz="5040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Kvalitář může přinést know-how.</a:t>
            </a:r>
          </a:p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Kvalitář může pomoct nastavit proces.</a:t>
            </a:r>
          </a:p>
        </p:txBody>
      </p:sp>
    </p:spTree>
  </p:cSld>
  <p:clrMapOvr>
    <a:masterClrMapping/>
  </p:clrMapOvr>
</p:sld>
</file>

<file path=ppt/slides/slide1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924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Kvalitář nemůže suplovat leadership ve firmě.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094736"/>
            <a:ext cx="14711589" cy="2374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91"/>
              </a:lnSpc>
            </a:pPr>
            <a:r>
              <a:rPr lang="en-US" sz="7301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CEO musí být první partner, který bude tlačit s vámi...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01780" y="1272980"/>
            <a:ext cx="12084441" cy="12084441"/>
          </a:xfrm>
          <a:custGeom>
            <a:avLst/>
            <a:gdLst/>
            <a:ahLst/>
            <a:cxnLst/>
            <a:rect r="r" b="b" t="t" l="l"/>
            <a:pathLst>
              <a:path h="12084441" w="12084441">
                <a:moveTo>
                  <a:pt x="0" y="0"/>
                </a:moveTo>
                <a:lnTo>
                  <a:pt x="12084440" y="0"/>
                </a:lnTo>
                <a:lnTo>
                  <a:pt x="12084440" y="12084440"/>
                </a:lnTo>
                <a:lnTo>
                  <a:pt x="0" y="12084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962068"/>
            <a:ext cx="16230600" cy="908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700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Kde firemní kulturu mohu ovlivnit?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921541"/>
            <a:ext cx="14711589" cy="949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8"/>
              </a:lnSpc>
            </a:pPr>
            <a:r>
              <a:rPr lang="en-US" sz="7301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Nejvíc se potkáte s kulturou...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547711" y="9597740"/>
            <a:ext cx="14711589" cy="1832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008"/>
              </a:lnSpc>
            </a:pPr>
            <a:r>
              <a:rPr lang="en-US" sz="7301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když narážíte na stávající vzorce.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33725"/>
            <a:ext cx="14711589" cy="3574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91"/>
              </a:lnSpc>
            </a:pPr>
            <a:r>
              <a:rPr lang="en-US" sz="7301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Protože u změn ve firmě je nejhorší, že lidi vám nejvíc uškodí, když...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547711" y="10480758"/>
            <a:ext cx="14711589" cy="949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8"/>
              </a:lnSpc>
            </a:pPr>
            <a:r>
              <a:rPr lang="en-US" sz="7301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neudělají nic.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5245116"/>
            <a:ext cx="14711589" cy="3968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86"/>
              </a:lnSpc>
            </a:pPr>
            <a:r>
              <a:rPr lang="en-US" sz="7301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Vy potřebujete, aby začali dělat věci jinak. Jenže změna je strašák!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90875"/>
            <a:ext cx="119077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Kultura jsou sdílené vzorce chování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9541935" y="5931294"/>
            <a:ext cx="6789030" cy="2917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55040" indent="-47752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Jaké lidi oceňujeme nejvíc?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si předáváme úkoly?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spolu mluvíme, když se nedaří?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rozlišujeme důležité a nedůležité?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Co se u nás netoleruje?</a:t>
            </a:r>
          </a:p>
          <a:p>
            <a:pPr algn="l" marL="955040" indent="-47752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zapojujeme nové členy?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07050" y="5931294"/>
            <a:ext cx="7936950" cy="2917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se rozhodujeme a jak jednáme?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Kdy a jak si říkáme o pomoc?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si dáváme zpětnou vazbu?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řešíme konflikty?</a:t>
            </a:r>
          </a:p>
          <a:p>
            <a:pPr algn="l" marL="955040" indent="-47752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se chováme, když se chybuje?</a:t>
            </a:r>
          </a:p>
          <a:p>
            <a:pPr algn="l" marL="954786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má vypadat a jak se chová vůdce?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125746" y="6300712"/>
            <a:ext cx="8886924" cy="2599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33"/>
              </a:lnSpc>
              <a:spcBef>
                <a:spcPct val="0"/>
              </a:spcBef>
            </a:pPr>
            <a:r>
              <a:rPr lang="en-US" b="true" sz="7452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Lidi se nebojí změn. Lidi se bojí ztráty.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7123257"/>
            <a:ext cx="8011176" cy="5335443"/>
          </a:xfrm>
          <a:custGeom>
            <a:avLst/>
            <a:gdLst/>
            <a:ahLst/>
            <a:cxnLst/>
            <a:rect r="r" b="b" t="t" l="l"/>
            <a:pathLst>
              <a:path h="5335443" w="8011176">
                <a:moveTo>
                  <a:pt x="0" y="0"/>
                </a:moveTo>
                <a:lnTo>
                  <a:pt x="8011176" y="0"/>
                </a:lnTo>
                <a:lnTo>
                  <a:pt x="8011176" y="5335443"/>
                </a:lnTo>
                <a:lnTo>
                  <a:pt x="0" y="5335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009900"/>
            <a:ext cx="9369731" cy="1643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369"/>
              </a:lnSpc>
              <a:spcBef>
                <a:spcPct val="0"/>
              </a:spcBef>
            </a:pPr>
            <a:r>
              <a:rPr lang="en-US" b="true" sz="9549">
                <a:solidFill>
                  <a:srgbClr val="000000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Změna a lidi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6472391"/>
            <a:ext cx="16087081" cy="1152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35"/>
              </a:lnSpc>
            </a:pPr>
            <a:r>
              <a:rPr lang="en-US" sz="4068" i="true" spc="170">
                <a:solidFill>
                  <a:srgbClr val="000000"/>
                </a:solidFill>
                <a:latin typeface="Roboto Condensed 2 Italics"/>
                <a:ea typeface="Roboto Condensed 2 Italics"/>
                <a:cs typeface="Roboto Condensed 2 Italics"/>
                <a:sym typeface="Roboto Condensed 2 Italics"/>
              </a:rPr>
              <a:t>Lidé často preferují status quo (současný stav), protože změna přináší nejistotu a možnost ztráty, i když existuje potenciál pro lepší výsledek.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009900"/>
            <a:ext cx="9369731" cy="1643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369"/>
              </a:lnSpc>
              <a:spcBef>
                <a:spcPct val="0"/>
              </a:spcBef>
            </a:pPr>
            <a:r>
              <a:rPr lang="en-US" b="true" sz="9549">
                <a:solidFill>
                  <a:srgbClr val="000000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Změna a lidi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6472391"/>
            <a:ext cx="16087081" cy="1152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35"/>
              </a:lnSpc>
            </a:pPr>
            <a:r>
              <a:rPr lang="en-US" sz="4068" i="true" spc="170">
                <a:solidFill>
                  <a:srgbClr val="000000"/>
                </a:solidFill>
                <a:latin typeface="Roboto Condensed 2 Italics"/>
                <a:ea typeface="Roboto Condensed 2 Italics"/>
                <a:cs typeface="Roboto Condensed 2 Italics"/>
                <a:sym typeface="Roboto Condensed 2 Italics"/>
              </a:rPr>
              <a:t>Lidé často preferují status quo (současný stav), protože změna přináší nejistotu a </a:t>
            </a:r>
            <a:r>
              <a:rPr lang="en-US" b="true" sz="4068" i="true" spc="170">
                <a:solidFill>
                  <a:srgbClr val="000000"/>
                </a:solidFill>
                <a:latin typeface="Roboto Condensed 2 Bold Italics"/>
                <a:ea typeface="Roboto Condensed 2 Bold Italics"/>
                <a:cs typeface="Roboto Condensed 2 Bold Italics"/>
                <a:sym typeface="Roboto Condensed 2 Bold Italics"/>
              </a:rPr>
              <a:t>možnost ztráty</a:t>
            </a:r>
            <a:r>
              <a:rPr lang="en-US" sz="4068" i="true" spc="170">
                <a:solidFill>
                  <a:srgbClr val="000000"/>
                </a:solidFill>
                <a:latin typeface="Roboto Condensed 2 Italics"/>
                <a:ea typeface="Roboto Condensed 2 Italics"/>
                <a:cs typeface="Roboto Condensed 2 Italics"/>
                <a:sym typeface="Roboto Condensed 2 Italics"/>
              </a:rPr>
              <a:t>, i když existuje potenciál pro lepší výsledek.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5143200"/>
            <a:ext cx="5287191" cy="6286800"/>
          </a:xfrm>
          <a:custGeom>
            <a:avLst/>
            <a:gdLst/>
            <a:ahLst/>
            <a:cxnLst/>
            <a:rect r="r" b="b" t="t" l="l"/>
            <a:pathLst>
              <a:path h="6286800" w="5287191">
                <a:moveTo>
                  <a:pt x="0" y="0"/>
                </a:moveTo>
                <a:lnTo>
                  <a:pt x="5287191" y="0"/>
                </a:lnTo>
                <a:lnTo>
                  <a:pt x="5287191" y="6286800"/>
                </a:lnTo>
                <a:lnTo>
                  <a:pt x="0" y="6286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3009900"/>
            <a:ext cx="16230600" cy="1643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369"/>
              </a:lnSpc>
              <a:spcBef>
                <a:spcPct val="0"/>
              </a:spcBef>
            </a:pPr>
            <a:r>
              <a:rPr lang="en-US" b="true" sz="9549">
                <a:solidFill>
                  <a:srgbClr val="000000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Kahneman - Averze ke ztrátám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728254" y="5171775"/>
            <a:ext cx="10531046" cy="283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35"/>
              </a:lnSpc>
            </a:pPr>
            <a:r>
              <a:rPr lang="en-US" sz="4068" i="true" spc="170">
                <a:solidFill>
                  <a:srgbClr val="000000"/>
                </a:solidFill>
                <a:latin typeface="Roboto Condensed 2 Italics"/>
                <a:ea typeface="Roboto Condensed 2 Italics"/>
                <a:cs typeface="Roboto Condensed 2 Italics"/>
                <a:sym typeface="Roboto Condensed 2 Italics"/>
              </a:rPr>
              <a:t>Lidé mají tendenci mnohem intenzivněji prožívat negativní dopady ztráty než radost z obdobného zisku. </a:t>
            </a:r>
          </a:p>
          <a:p>
            <a:pPr algn="l">
              <a:lnSpc>
                <a:spcPts val="4435"/>
              </a:lnSpc>
            </a:pPr>
          </a:p>
          <a:p>
            <a:pPr algn="l">
              <a:lnSpc>
                <a:spcPts val="4435"/>
              </a:lnSpc>
            </a:pPr>
            <a:r>
              <a:rPr lang="en-US" b="true" sz="4068" i="true" spc="170">
                <a:solidFill>
                  <a:srgbClr val="000000"/>
                </a:solidFill>
                <a:latin typeface="Roboto Condensed 2 Bold Italics"/>
                <a:ea typeface="Roboto Condensed 2 Bold Italics"/>
                <a:cs typeface="Roboto Condensed 2 Bold Italics"/>
                <a:sym typeface="Roboto Condensed 2 Bold Italics"/>
              </a:rPr>
              <a:t>Ztrátu vnímáme 2x silněji než zisk.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398260"/>
            <a:ext cx="16230600" cy="1643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369"/>
              </a:lnSpc>
              <a:spcBef>
                <a:spcPct val="0"/>
              </a:spcBef>
            </a:pPr>
            <a:r>
              <a:rPr lang="en-US" b="true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Jak pracovat s lidmi ve změně?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5550535"/>
            <a:ext cx="16230600" cy="3338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369"/>
              </a:lnSpc>
              <a:spcBef>
                <a:spcPct val="0"/>
              </a:spcBef>
            </a:pPr>
            <a:r>
              <a:rPr lang="en-US" b="true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Změna je víc psychologie než projekt.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01780" y="1272980"/>
            <a:ext cx="12084441" cy="12084441"/>
          </a:xfrm>
          <a:custGeom>
            <a:avLst/>
            <a:gdLst/>
            <a:ahLst/>
            <a:cxnLst/>
            <a:rect r="r" b="b" t="t" l="l"/>
            <a:pathLst>
              <a:path h="12084441" w="12084441">
                <a:moveTo>
                  <a:pt x="0" y="0"/>
                </a:moveTo>
                <a:lnTo>
                  <a:pt x="12084440" y="0"/>
                </a:lnTo>
                <a:lnTo>
                  <a:pt x="12084440" y="12084440"/>
                </a:lnTo>
                <a:lnTo>
                  <a:pt x="0" y="12084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398260"/>
            <a:ext cx="16230600" cy="1643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369"/>
              </a:lnSpc>
              <a:spcBef>
                <a:spcPct val="0"/>
              </a:spcBef>
            </a:pPr>
            <a:r>
              <a:rPr lang="en-US" b="true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Jak lépe nakupovat lidi?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51874" y="6398260"/>
            <a:ext cx="14384252" cy="1643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69"/>
              </a:lnSpc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Harvard Framework 3E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45481" y="4289010"/>
            <a:ext cx="8779681" cy="1643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061840" indent="-1030920" lvl="1">
              <a:lnSpc>
                <a:spcPts val="13369"/>
              </a:lnSpc>
              <a:spcBef>
                <a:spcPct val="0"/>
              </a:spcBef>
              <a:buAutoNum type="arabicPeriod" startAt="1"/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Engagement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91925" y="6924675"/>
            <a:ext cx="155041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Rodina má nějakou kulturu.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45481" y="4289010"/>
            <a:ext cx="8779681" cy="3338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061840" indent="-1030920" lvl="1">
              <a:lnSpc>
                <a:spcPts val="13369"/>
              </a:lnSpc>
              <a:buAutoNum type="arabicPeriod" startAt="1"/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Engagement</a:t>
            </a:r>
          </a:p>
          <a:p>
            <a:pPr algn="l" marL="2061840" indent="-1030920" lvl="1">
              <a:lnSpc>
                <a:spcPts val="13369"/>
              </a:lnSpc>
              <a:spcBef>
                <a:spcPct val="0"/>
              </a:spcBef>
              <a:buAutoNum type="arabicPeriod" startAt="1"/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Explanation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45481" y="4289010"/>
            <a:ext cx="8779681" cy="5034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061840" indent="-1030920" lvl="1">
              <a:lnSpc>
                <a:spcPts val="13369"/>
              </a:lnSpc>
              <a:buAutoNum type="arabicPeriod" startAt="1"/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Engagement</a:t>
            </a:r>
          </a:p>
          <a:p>
            <a:pPr algn="l" marL="2061840" indent="-1030920" lvl="1">
              <a:lnSpc>
                <a:spcPts val="13369"/>
              </a:lnSpc>
              <a:buAutoNum type="arabicPeriod" startAt="1"/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Explanation</a:t>
            </a:r>
          </a:p>
          <a:p>
            <a:pPr algn="l" marL="2061840" indent="-1030920" lvl="1">
              <a:lnSpc>
                <a:spcPts val="13369"/>
              </a:lnSpc>
              <a:spcBef>
                <a:spcPct val="0"/>
              </a:spcBef>
              <a:buAutoNum type="arabicPeriod" startAt="1"/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Expectations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25162" y="6676826"/>
            <a:ext cx="1248654" cy="638374"/>
          </a:xfrm>
          <a:custGeom>
            <a:avLst/>
            <a:gdLst/>
            <a:ahLst/>
            <a:cxnLst/>
            <a:rect r="r" b="b" t="t" l="l"/>
            <a:pathLst>
              <a:path h="638374" w="1248654">
                <a:moveTo>
                  <a:pt x="0" y="0"/>
                </a:moveTo>
                <a:lnTo>
                  <a:pt x="1248654" y="0"/>
                </a:lnTo>
                <a:lnTo>
                  <a:pt x="1248654" y="638374"/>
                </a:lnTo>
                <a:lnTo>
                  <a:pt x="0" y="638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45481" y="4289010"/>
            <a:ext cx="8779681" cy="5034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061840" indent="-1030920" lvl="1">
              <a:lnSpc>
                <a:spcPts val="13369"/>
              </a:lnSpc>
              <a:buAutoNum type="arabicPeriod" startAt="1"/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Engagement</a:t>
            </a:r>
          </a:p>
          <a:p>
            <a:pPr algn="l" marL="2061840" indent="-1030920" lvl="1">
              <a:lnSpc>
                <a:spcPts val="13369"/>
              </a:lnSpc>
              <a:buAutoNum type="arabicPeriod" startAt="1"/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Explanation</a:t>
            </a:r>
          </a:p>
          <a:p>
            <a:pPr algn="l" marL="2061840" indent="-1030920" lvl="1">
              <a:lnSpc>
                <a:spcPts val="13369"/>
              </a:lnSpc>
              <a:spcBef>
                <a:spcPct val="0"/>
              </a:spcBef>
              <a:buAutoNum type="arabicPeriod" startAt="1"/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Expectations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038165" y="5140574"/>
            <a:ext cx="3595148" cy="4158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08"/>
              </a:lnSpc>
            </a:pPr>
            <a:r>
              <a:rPr lang="en-US" sz="17342">
                <a:solidFill>
                  <a:srgbClr val="202245"/>
                </a:solidFill>
                <a:latin typeface="TC Chaddlewood"/>
                <a:ea typeface="TC Chaddlewood"/>
                <a:cs typeface="TC Chaddlewood"/>
                <a:sym typeface="TC Chaddlewood"/>
              </a:rPr>
              <a:t>Férový proces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51874" y="4702810"/>
            <a:ext cx="14384252" cy="5034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369"/>
              </a:lnSpc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Většina lidí přijímá i nevýhodný výsledek, pokud mají pocit, že proces byl fér.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25162" y="6676826"/>
            <a:ext cx="1248654" cy="638374"/>
          </a:xfrm>
          <a:custGeom>
            <a:avLst/>
            <a:gdLst/>
            <a:ahLst/>
            <a:cxnLst/>
            <a:rect r="r" b="b" t="t" l="l"/>
            <a:pathLst>
              <a:path h="638374" w="1248654">
                <a:moveTo>
                  <a:pt x="0" y="0"/>
                </a:moveTo>
                <a:lnTo>
                  <a:pt x="1248654" y="0"/>
                </a:lnTo>
                <a:lnTo>
                  <a:pt x="1248654" y="638374"/>
                </a:lnTo>
                <a:lnTo>
                  <a:pt x="0" y="638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45481" y="4289010"/>
            <a:ext cx="8779681" cy="5034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061840" indent="-1030920" lvl="1">
              <a:lnSpc>
                <a:spcPts val="13369"/>
              </a:lnSpc>
              <a:buAutoNum type="arabicPeriod" startAt="1"/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Engagement</a:t>
            </a:r>
          </a:p>
          <a:p>
            <a:pPr algn="l" marL="2061840" indent="-1030920" lvl="1">
              <a:lnSpc>
                <a:spcPts val="13369"/>
              </a:lnSpc>
              <a:buAutoNum type="arabicPeriod" startAt="1"/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Explanation</a:t>
            </a:r>
          </a:p>
          <a:p>
            <a:pPr algn="l" marL="2061840" indent="-1030920" lvl="1">
              <a:lnSpc>
                <a:spcPts val="13369"/>
              </a:lnSpc>
              <a:spcBef>
                <a:spcPct val="0"/>
              </a:spcBef>
              <a:buAutoNum type="arabicPeriod" startAt="1"/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Expectations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038165" y="5140574"/>
            <a:ext cx="3595148" cy="4158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08"/>
              </a:lnSpc>
            </a:pPr>
            <a:r>
              <a:rPr lang="en-US" sz="17342">
                <a:solidFill>
                  <a:srgbClr val="202245"/>
                </a:solidFill>
                <a:latin typeface="TC Chaddlewood"/>
                <a:ea typeface="TC Chaddlewood"/>
                <a:cs typeface="TC Chaddlewood"/>
                <a:sym typeface="TC Chaddlewood"/>
              </a:rPr>
              <a:t>Férový proces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398260"/>
            <a:ext cx="16230600" cy="1643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69"/>
              </a:lnSpc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Co nás FBI učí o změně chování?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76014" y="9028643"/>
            <a:ext cx="15935973" cy="3266549"/>
          </a:xfrm>
          <a:custGeom>
            <a:avLst/>
            <a:gdLst/>
            <a:ahLst/>
            <a:cxnLst/>
            <a:rect r="r" b="b" t="t" l="l"/>
            <a:pathLst>
              <a:path h="3266549" w="15935973">
                <a:moveTo>
                  <a:pt x="0" y="0"/>
                </a:moveTo>
                <a:lnTo>
                  <a:pt x="15935972" y="0"/>
                </a:lnTo>
                <a:lnTo>
                  <a:pt x="15935972" y="3266548"/>
                </a:lnTo>
                <a:lnTo>
                  <a:pt x="0" y="3266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04908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76014" y="7602173"/>
            <a:ext cx="15935973" cy="4693018"/>
          </a:xfrm>
          <a:custGeom>
            <a:avLst/>
            <a:gdLst/>
            <a:ahLst/>
            <a:cxnLst/>
            <a:rect r="r" b="b" t="t" l="l"/>
            <a:pathLst>
              <a:path h="4693018" w="15935973">
                <a:moveTo>
                  <a:pt x="0" y="0"/>
                </a:moveTo>
                <a:lnTo>
                  <a:pt x="15935972" y="0"/>
                </a:lnTo>
                <a:lnTo>
                  <a:pt x="15935972" y="4693018"/>
                </a:lnTo>
                <a:lnTo>
                  <a:pt x="0" y="469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12229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76014" y="5969963"/>
            <a:ext cx="15935973" cy="6325229"/>
          </a:xfrm>
          <a:custGeom>
            <a:avLst/>
            <a:gdLst/>
            <a:ahLst/>
            <a:cxnLst/>
            <a:rect r="r" b="b" t="t" l="l"/>
            <a:pathLst>
              <a:path h="6325229" w="15935973">
                <a:moveTo>
                  <a:pt x="0" y="0"/>
                </a:moveTo>
                <a:lnTo>
                  <a:pt x="15935972" y="0"/>
                </a:lnTo>
                <a:lnTo>
                  <a:pt x="15935972" y="6325228"/>
                </a:lnTo>
                <a:lnTo>
                  <a:pt x="0" y="63252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7464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76014" y="4433765"/>
            <a:ext cx="15935973" cy="7861427"/>
          </a:xfrm>
          <a:custGeom>
            <a:avLst/>
            <a:gdLst/>
            <a:ahLst/>
            <a:cxnLst/>
            <a:rect r="r" b="b" t="t" l="l"/>
            <a:pathLst>
              <a:path h="7861427" w="15935973">
                <a:moveTo>
                  <a:pt x="0" y="0"/>
                </a:moveTo>
                <a:lnTo>
                  <a:pt x="15935972" y="0"/>
                </a:lnTo>
                <a:lnTo>
                  <a:pt x="15935972" y="7861426"/>
                </a:lnTo>
                <a:lnTo>
                  <a:pt x="0" y="78614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6694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90875"/>
            <a:ext cx="119077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Rodin</a:t>
            </a: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a má sdílené vzorce chování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07050" y="5931294"/>
            <a:ext cx="7936950" cy="2917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se rozhodujeme a jak jednáme?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Kdy a jak si říkáme o pomoc?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si dáváme zpětnou vazbu?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řešíme konflikty?</a:t>
            </a:r>
          </a:p>
          <a:p>
            <a:pPr algn="l" marL="955040" indent="-47752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se chováme, když se chybuje?</a:t>
            </a:r>
          </a:p>
          <a:p>
            <a:pPr algn="l" marL="954786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má vypadat a jak se chová vůdce?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541935" y="5931294"/>
            <a:ext cx="6789030" cy="2917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55040" indent="-47752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Jaké lidi oceňujeme nejvíc?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si předáváme úkoly?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spolu mluvíme, když se nedaří?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rozlišujeme důležité a nedůležité?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Co se u nás netoleruje?</a:t>
            </a:r>
          </a:p>
          <a:p>
            <a:pPr algn="l" marL="955040" indent="-47752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zapojujeme nové členy?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76014" y="2705542"/>
            <a:ext cx="15935973" cy="9589649"/>
          </a:xfrm>
          <a:custGeom>
            <a:avLst/>
            <a:gdLst/>
            <a:ahLst/>
            <a:cxnLst/>
            <a:rect r="r" b="b" t="t" l="l"/>
            <a:pathLst>
              <a:path h="9589649" w="15935973">
                <a:moveTo>
                  <a:pt x="0" y="0"/>
                </a:moveTo>
                <a:lnTo>
                  <a:pt x="15935972" y="0"/>
                </a:lnTo>
                <a:lnTo>
                  <a:pt x="15935972" y="9589649"/>
                </a:lnTo>
                <a:lnTo>
                  <a:pt x="0" y="9589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861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76014" y="2335209"/>
            <a:ext cx="15935973" cy="9959983"/>
          </a:xfrm>
          <a:custGeom>
            <a:avLst/>
            <a:gdLst/>
            <a:ahLst/>
            <a:cxnLst/>
            <a:rect r="r" b="b" t="t" l="l"/>
            <a:pathLst>
              <a:path h="9959983" w="15935973">
                <a:moveTo>
                  <a:pt x="0" y="0"/>
                </a:moveTo>
                <a:lnTo>
                  <a:pt x="15935972" y="0"/>
                </a:lnTo>
                <a:lnTo>
                  <a:pt x="15935972" y="9959982"/>
                </a:lnTo>
                <a:lnTo>
                  <a:pt x="0" y="99599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76014" y="2335209"/>
            <a:ext cx="15935973" cy="3814502"/>
          </a:xfrm>
          <a:custGeom>
            <a:avLst/>
            <a:gdLst/>
            <a:ahLst/>
            <a:cxnLst/>
            <a:rect r="r" b="b" t="t" l="l"/>
            <a:pathLst>
              <a:path h="3814502" w="15935973">
                <a:moveTo>
                  <a:pt x="0" y="0"/>
                </a:moveTo>
                <a:lnTo>
                  <a:pt x="15935972" y="0"/>
                </a:lnTo>
                <a:lnTo>
                  <a:pt x="15935972" y="3814502"/>
                </a:lnTo>
                <a:lnTo>
                  <a:pt x="0" y="3814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611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102578">
            <a:off x="9379183" y="2335209"/>
            <a:ext cx="1349567" cy="3166140"/>
          </a:xfrm>
          <a:custGeom>
            <a:avLst/>
            <a:gdLst/>
            <a:ahLst/>
            <a:cxnLst/>
            <a:rect r="r" b="b" t="t" l="l"/>
            <a:pathLst>
              <a:path h="3166140" w="1349567">
                <a:moveTo>
                  <a:pt x="0" y="0"/>
                </a:moveTo>
                <a:lnTo>
                  <a:pt x="1349568" y="0"/>
                </a:lnTo>
                <a:lnTo>
                  <a:pt x="1349568" y="3166140"/>
                </a:lnTo>
                <a:lnTo>
                  <a:pt x="0" y="3166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flipV="true">
            <a:off x="1719206" y="4242460"/>
            <a:ext cx="7195314" cy="6230340"/>
          </a:xfrm>
          <a:prstGeom prst="line">
            <a:avLst/>
          </a:prstGeom>
          <a:ln cap="flat" w="38100">
            <a:solidFill>
              <a:srgbClr val="000000"/>
            </a:solidFill>
            <a:prstDash val="sysDash"/>
            <a:headEnd type="none" len="sm" w="sm"/>
            <a:tailEnd type="arrow" len="sm" w="med"/>
          </a:ln>
        </p:spPr>
      </p:sp>
    </p:spTree>
  </p:cSld>
  <p:clrMapOvr>
    <a:masterClrMapping/>
  </p:clrMapOvr>
</p:sld>
</file>

<file path=ppt/slides/slide1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51874" y="4702810"/>
            <a:ext cx="14384252" cy="5034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69"/>
              </a:lnSpc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Resistence vzniká velkým tlakem na rychlost a malým prostorem pro nalodění.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832156"/>
            <a:ext cx="16230600" cy="870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6"/>
              </a:lnSpc>
            </a:pPr>
            <a:r>
              <a:rPr lang="en-US" sz="5090">
                <a:solidFill>
                  <a:srgbClr val="202245"/>
                </a:solidFill>
                <a:latin typeface="Sanchez"/>
                <a:ea typeface="Sanchez"/>
                <a:cs typeface="Sanchez"/>
                <a:sym typeface="Sanchez"/>
              </a:rPr>
              <a:t>A NĚKDY SE SNAŽÍME PTÁT, ALE...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832156"/>
            <a:ext cx="16230600" cy="870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202245"/>
                </a:solidFill>
                <a:latin typeface="Sanchez"/>
                <a:ea typeface="Sanchez"/>
                <a:cs typeface="Sanchez"/>
                <a:sym typeface="Sanchez"/>
              </a:rPr>
              <a:t>POUŽÍVÁME NEFUNKČNÍ OTÁZKY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543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Co si o tom myslíte?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543675"/>
            <a:ext cx="15013350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5040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Co si o tom myslíte? </a:t>
            </a:r>
          </a:p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Jste s tím ok?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543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Co se Vám na tom nesedí?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543675"/>
            <a:ext cx="15013350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5040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Co se Vám na tom nesedí?</a:t>
            </a:r>
          </a:p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S čím si myslíte, že narazíme?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325276" y="9676425"/>
            <a:ext cx="7536009" cy="7517169"/>
          </a:xfrm>
          <a:custGeom>
            <a:avLst/>
            <a:gdLst/>
            <a:ahLst/>
            <a:cxnLst/>
            <a:rect r="r" b="b" t="t" l="l"/>
            <a:pathLst>
              <a:path h="7517169" w="7536009">
                <a:moveTo>
                  <a:pt x="0" y="0"/>
                </a:moveTo>
                <a:lnTo>
                  <a:pt x="7536010" y="0"/>
                </a:lnTo>
                <a:lnTo>
                  <a:pt x="7536010" y="7517170"/>
                </a:lnTo>
                <a:lnTo>
                  <a:pt x="0" y="7517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375102" y="300873"/>
            <a:ext cx="9140940" cy="2201905"/>
            <a:chOff x="0" y="0"/>
            <a:chExt cx="2366387" cy="5700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66387" cy="570025"/>
            </a:xfrm>
            <a:custGeom>
              <a:avLst/>
              <a:gdLst/>
              <a:ahLst/>
              <a:cxnLst/>
              <a:rect r="r" b="b" t="t" l="l"/>
              <a:pathLst>
                <a:path h="570025" w="2366387">
                  <a:moveTo>
                    <a:pt x="0" y="0"/>
                  </a:moveTo>
                  <a:lnTo>
                    <a:pt x="2366387" y="0"/>
                  </a:lnTo>
                  <a:lnTo>
                    <a:pt x="2366387" y="570025"/>
                  </a:lnTo>
                  <a:lnTo>
                    <a:pt x="0" y="5700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F2245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2366387" cy="579550"/>
            </a:xfrm>
            <a:prstGeom prst="rect">
              <a:avLst/>
            </a:prstGeom>
          </p:spPr>
          <p:txBody>
            <a:bodyPr anchor="ctr" rtlCol="false" tIns="25314" lIns="25314" bIns="25314" rIns="25314"/>
            <a:lstStyle/>
            <a:p>
              <a:pPr algn="ctr">
                <a:lnSpc>
                  <a:spcPts val="976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6" id="6"/>
          <p:cNvSpPr/>
          <p:nvPr/>
        </p:nvSpPr>
        <p:spPr>
          <a:xfrm>
            <a:off x="4375102" y="6091051"/>
            <a:ext cx="4570470" cy="0"/>
          </a:xfrm>
          <a:prstGeom prst="line">
            <a:avLst/>
          </a:prstGeom>
          <a:ln cap="flat" w="47625">
            <a:solidFill>
              <a:srgbClr val="1F224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9461366" y="2918062"/>
            <a:ext cx="4054676" cy="3811874"/>
            <a:chOff x="0" y="0"/>
            <a:chExt cx="1049666" cy="98681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49666" cy="986810"/>
            </a:xfrm>
            <a:custGeom>
              <a:avLst/>
              <a:gdLst/>
              <a:ahLst/>
              <a:cxnLst/>
              <a:rect r="r" b="b" t="t" l="l"/>
              <a:pathLst>
                <a:path h="986810" w="1049666">
                  <a:moveTo>
                    <a:pt x="0" y="0"/>
                  </a:moveTo>
                  <a:lnTo>
                    <a:pt x="1049666" y="0"/>
                  </a:lnTo>
                  <a:lnTo>
                    <a:pt x="1049666" y="986810"/>
                  </a:lnTo>
                  <a:lnTo>
                    <a:pt x="0" y="986810"/>
                  </a:lnTo>
                  <a:close/>
                </a:path>
              </a:pathLst>
            </a:custGeom>
            <a:solidFill>
              <a:srgbClr val="1F224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1049666" cy="1005860"/>
            </a:xfrm>
            <a:prstGeom prst="rect">
              <a:avLst/>
            </a:prstGeom>
          </p:spPr>
          <p:txBody>
            <a:bodyPr anchor="ctr" rtlCol="false" tIns="25314" lIns="25314" bIns="25314" rIns="25314"/>
            <a:lstStyle/>
            <a:p>
              <a:pPr algn="ctr">
                <a:lnSpc>
                  <a:spcPts val="112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4591680" y="1005663"/>
            <a:ext cx="8713418" cy="888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8"/>
              </a:lnSpc>
            </a:pPr>
            <a:r>
              <a:rPr lang="en-US" b="true" sz="6883" spc="-110">
                <a:solidFill>
                  <a:srgbClr val="1F2245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THINK PAIR SHARE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2809794" y="0"/>
            <a:ext cx="1103104" cy="1103104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F224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1854" lIns="51854" bIns="51854" rIns="51854"/>
            <a:lstStyle/>
            <a:p>
              <a:pPr algn="ctr">
                <a:lnSpc>
                  <a:spcPts val="952"/>
                </a:lnSpc>
              </a:pPr>
            </a:p>
          </p:txBody>
        </p:sp>
      </p:grpSp>
      <p:sp>
        <p:nvSpPr>
          <p:cNvPr name="AutoShape 14" id="14"/>
          <p:cNvSpPr/>
          <p:nvPr/>
        </p:nvSpPr>
        <p:spPr>
          <a:xfrm flipV="true">
            <a:off x="13131820" y="234456"/>
            <a:ext cx="336712" cy="336712"/>
          </a:xfrm>
          <a:prstGeom prst="line">
            <a:avLst/>
          </a:prstGeom>
          <a:ln cap="flat" w="857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>
            <a:off x="13133684" y="517090"/>
            <a:ext cx="351558" cy="351558"/>
          </a:xfrm>
          <a:prstGeom prst="line">
            <a:avLst/>
          </a:prstGeom>
          <a:ln cap="flat" w="857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9695297" y="8555742"/>
            <a:ext cx="3648863" cy="748017"/>
          </a:xfrm>
          <a:custGeom>
            <a:avLst/>
            <a:gdLst/>
            <a:ahLst/>
            <a:cxnLst/>
            <a:rect r="r" b="b" t="t" l="l"/>
            <a:pathLst>
              <a:path h="748017" w="3648863">
                <a:moveTo>
                  <a:pt x="0" y="0"/>
                </a:moveTo>
                <a:lnTo>
                  <a:pt x="3648862" y="0"/>
                </a:lnTo>
                <a:lnTo>
                  <a:pt x="3648862" y="748017"/>
                </a:lnTo>
                <a:lnTo>
                  <a:pt x="0" y="748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893469" y="10097587"/>
            <a:ext cx="3170271" cy="3211230"/>
          </a:xfrm>
          <a:custGeom>
            <a:avLst/>
            <a:gdLst/>
            <a:ahLst/>
            <a:cxnLst/>
            <a:rect r="r" b="b" t="t" l="l"/>
            <a:pathLst>
              <a:path h="3211230" w="3170271">
                <a:moveTo>
                  <a:pt x="0" y="0"/>
                </a:moveTo>
                <a:lnTo>
                  <a:pt x="3170271" y="0"/>
                </a:lnTo>
                <a:lnTo>
                  <a:pt x="3170271" y="3211230"/>
                </a:lnTo>
                <a:lnTo>
                  <a:pt x="0" y="32112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375102" y="6969366"/>
            <a:ext cx="4573287" cy="6778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66"/>
              </a:lnSpc>
            </a:pPr>
            <a:r>
              <a:rPr lang="en-US" sz="2222" b="true">
                <a:solidFill>
                  <a:srgbClr val="1F224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Krok 1 – Think</a:t>
            </a:r>
            <a:r>
              <a:rPr lang="en-US" sz="2222">
                <a:solidFill>
                  <a:srgbClr val="1F2245"/>
                </a:solidFill>
                <a:latin typeface="Open Sans"/>
                <a:ea typeface="Open Sans"/>
                <a:cs typeface="Open Sans"/>
                <a:sym typeface="Open Sans"/>
              </a:rPr>
              <a:t> (Přemýšlejte) Každý hráč stráví 2–5 minut přemýšlením o zadaném problému nebo otázce a zapíše si své nápady.</a:t>
            </a:r>
          </a:p>
          <a:p>
            <a:pPr algn="just">
              <a:lnSpc>
                <a:spcPts val="3266"/>
              </a:lnSpc>
            </a:pPr>
          </a:p>
          <a:p>
            <a:pPr algn="just">
              <a:lnSpc>
                <a:spcPts val="3266"/>
              </a:lnSpc>
            </a:pPr>
            <a:r>
              <a:rPr lang="en-US" sz="2222" b="true">
                <a:solidFill>
                  <a:srgbClr val="1F224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Krok 2 – Pair </a:t>
            </a:r>
            <a:r>
              <a:rPr lang="en-US" sz="2222">
                <a:solidFill>
                  <a:srgbClr val="1F2245"/>
                </a:solidFill>
                <a:latin typeface="Open Sans"/>
                <a:ea typeface="Open Sans"/>
                <a:cs typeface="Open Sans"/>
                <a:sym typeface="Open Sans"/>
              </a:rPr>
              <a:t>(Diskutujte ve dvojici) Vytvořte dvojice. Každá dvojice sdílí své myšlenky, porovnává je a společně vybírá nejlepší nápady.</a:t>
            </a:r>
          </a:p>
          <a:p>
            <a:pPr algn="just">
              <a:lnSpc>
                <a:spcPts val="3266"/>
              </a:lnSpc>
            </a:pPr>
          </a:p>
          <a:p>
            <a:pPr algn="just">
              <a:lnSpc>
                <a:spcPts val="3266"/>
              </a:lnSpc>
            </a:pPr>
            <a:r>
              <a:rPr lang="en-US" b="true" sz="2222">
                <a:solidFill>
                  <a:srgbClr val="1F224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Krok 3 – Share</a:t>
            </a:r>
            <a:r>
              <a:rPr lang="en-US" sz="2222">
                <a:solidFill>
                  <a:srgbClr val="1F2245"/>
                </a:solidFill>
                <a:latin typeface="Open Sans"/>
                <a:ea typeface="Open Sans"/>
                <a:cs typeface="Open Sans"/>
                <a:sym typeface="Open Sans"/>
              </a:rPr>
              <a:t> (Sdílejte s týmem) Každá dvojice prezentuje své závěry před zbytkem skupiny. Facilitátor zapisuje všechny nápady a tým o nich diskutuje.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375102" y="2860912"/>
            <a:ext cx="1242037" cy="380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66"/>
              </a:lnSpc>
            </a:pPr>
            <a:r>
              <a:rPr lang="en-US" sz="2222" b="true">
                <a:solidFill>
                  <a:srgbClr val="1F224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KDY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375102" y="5498512"/>
            <a:ext cx="3190470" cy="380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66"/>
              </a:lnSpc>
            </a:pPr>
            <a:r>
              <a:rPr lang="en-US" sz="2222" b="true">
                <a:solidFill>
                  <a:srgbClr val="1F224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POTŘEBNÝ ČAS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197658" y="2860912"/>
            <a:ext cx="3750732" cy="2780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9825" indent="-239913" lvl="1">
              <a:lnSpc>
                <a:spcPts val="3266"/>
              </a:lnSpc>
              <a:buFont typeface="Arial"/>
              <a:buChar char="•"/>
            </a:pPr>
            <a:r>
              <a:rPr lang="en-US" sz="2222">
                <a:solidFill>
                  <a:srgbClr val="1F2245"/>
                </a:solidFill>
                <a:latin typeface="Open Sans"/>
                <a:ea typeface="Open Sans"/>
                <a:cs typeface="Open Sans"/>
                <a:sym typeface="Open Sans"/>
              </a:rPr>
              <a:t>Při generování nápadů</a:t>
            </a:r>
          </a:p>
          <a:p>
            <a:pPr algn="l" marL="479825" indent="-239913" lvl="1">
              <a:lnSpc>
                <a:spcPts val="3266"/>
              </a:lnSpc>
              <a:buFont typeface="Arial"/>
              <a:buChar char="•"/>
            </a:pPr>
            <a:r>
              <a:rPr lang="en-US" sz="2222">
                <a:solidFill>
                  <a:srgbClr val="1F2245"/>
                </a:solidFill>
                <a:latin typeface="Open Sans"/>
                <a:ea typeface="Open Sans"/>
                <a:cs typeface="Open Sans"/>
                <a:sym typeface="Open Sans"/>
              </a:rPr>
              <a:t>Při potřebě rozdělit se</a:t>
            </a:r>
          </a:p>
          <a:p>
            <a:pPr algn="l" marL="479825" indent="-239913" lvl="1">
              <a:lnSpc>
                <a:spcPts val="3266"/>
              </a:lnSpc>
              <a:buFont typeface="Arial"/>
              <a:buChar char="•"/>
            </a:pPr>
            <a:r>
              <a:rPr lang="en-US" sz="2222">
                <a:solidFill>
                  <a:srgbClr val="1F2245"/>
                </a:solidFill>
                <a:latin typeface="Open Sans"/>
                <a:ea typeface="Open Sans"/>
                <a:cs typeface="Open Sans"/>
                <a:sym typeface="Open Sans"/>
              </a:rPr>
              <a:t>Když je  potřeba podpořit sdílení a zmírnit bariéry s tím spojené</a:t>
            </a:r>
          </a:p>
          <a:p>
            <a:pPr algn="l">
              <a:lnSpc>
                <a:spcPts val="3266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9893469" y="3237328"/>
            <a:ext cx="3190470" cy="380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66"/>
              </a:lnSpc>
            </a:pPr>
            <a:r>
              <a:rPr lang="en-US" sz="222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CÍL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893469" y="3852371"/>
            <a:ext cx="3252518" cy="2380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66"/>
              </a:lnSpc>
              <a:spcBef>
                <a:spcPct val="0"/>
              </a:spcBef>
            </a:pPr>
            <a:r>
              <a:rPr lang="en-US" b="true" sz="2222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Cílem je zajistit, aby každý člen týmu přispěl svým pohledem, a podpořit hlubší diskuzi a generování nápadů.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770655" y="5498512"/>
            <a:ext cx="1589834" cy="380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222">
                <a:solidFill>
                  <a:srgbClr val="1F2245"/>
                </a:solidFill>
                <a:latin typeface="Open Sans"/>
                <a:ea typeface="Open Sans"/>
                <a:cs typeface="Open Sans"/>
                <a:sym typeface="Open Sans"/>
              </a:rPr>
              <a:t>10-30 minut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375102" y="6449095"/>
            <a:ext cx="1160817" cy="380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66"/>
              </a:lnSpc>
            </a:pPr>
            <a:r>
              <a:rPr lang="en-US" sz="2222" b="true">
                <a:solidFill>
                  <a:srgbClr val="1F224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JAK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91925" y="6924675"/>
            <a:ext cx="155041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Firma má nějakou kulturu.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379718"/>
            <a:ext cx="16230600" cy="1775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6"/>
              </a:lnSpc>
            </a:pPr>
            <a:r>
              <a:rPr lang="en-US" sz="5090">
                <a:solidFill>
                  <a:srgbClr val="202245"/>
                </a:solidFill>
                <a:latin typeface="Sanchez"/>
                <a:ea typeface="Sanchez"/>
                <a:cs typeface="Sanchez"/>
                <a:sym typeface="Sanchez"/>
              </a:rPr>
              <a:t>A NĚKDY SE SNAŽÍME POSLOUCHAT, ALE POUŽÍVÁME OBRATY JAKO...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543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“Rozumím.”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543675"/>
            <a:ext cx="15013350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5040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“Rozumím.”</a:t>
            </a:r>
          </a:p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“Naprosto chápu.”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832156"/>
            <a:ext cx="16230600" cy="870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202245"/>
                </a:solidFill>
                <a:latin typeface="Sanchez"/>
                <a:ea typeface="Sanchez"/>
                <a:cs typeface="Sanchez"/>
                <a:sym typeface="Sanchez"/>
              </a:rPr>
              <a:t>3 MAGICKÉ OBRATY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162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To zní.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162675"/>
            <a:ext cx="15013350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5040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To zní.</a:t>
            </a:r>
          </a:p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To působí.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162675"/>
            <a:ext cx="15013350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5040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To zní.</a:t>
            </a:r>
          </a:p>
          <a:p>
            <a:pPr algn="ctr">
              <a:lnSpc>
                <a:spcPts val="6048"/>
              </a:lnSpc>
            </a:pPr>
            <a:r>
              <a:rPr lang="en-US" sz="5040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To působí.</a:t>
            </a:r>
          </a:p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To vypadá.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5550535"/>
            <a:ext cx="14384252" cy="3338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369"/>
              </a:lnSpc>
            </a:pPr>
            <a:r>
              <a:rPr lang="en-US" sz="9549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Být pevný, ale dát prostor a nechat lidi vyjádřit se proti.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531006" y="8343900"/>
            <a:ext cx="4756994" cy="4114800"/>
          </a:xfrm>
          <a:custGeom>
            <a:avLst/>
            <a:gdLst/>
            <a:ahLst/>
            <a:cxnLst/>
            <a:rect r="r" b="b" t="t" l="l"/>
            <a:pathLst>
              <a:path h="4114800" w="4756994">
                <a:moveTo>
                  <a:pt x="0" y="0"/>
                </a:moveTo>
                <a:lnTo>
                  <a:pt x="4756994" y="0"/>
                </a:lnTo>
                <a:lnTo>
                  <a:pt x="47569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151714" y="6061451"/>
            <a:ext cx="9984572" cy="2497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842"/>
              </a:lnSpc>
            </a:pPr>
            <a:r>
              <a:rPr lang="en-US" sz="16535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SHRNUTÍ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70347" y="2578830"/>
            <a:ext cx="7175256" cy="9879870"/>
          </a:xfrm>
          <a:custGeom>
            <a:avLst/>
            <a:gdLst/>
            <a:ahLst/>
            <a:cxnLst/>
            <a:rect r="r" b="b" t="t" l="l"/>
            <a:pathLst>
              <a:path h="9879870" w="7175256">
                <a:moveTo>
                  <a:pt x="0" y="0"/>
                </a:moveTo>
                <a:lnTo>
                  <a:pt x="7175256" y="0"/>
                </a:lnTo>
                <a:lnTo>
                  <a:pt x="7175256" y="9879870"/>
                </a:lnTo>
                <a:lnTo>
                  <a:pt x="0" y="9879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6753225"/>
            <a:ext cx="11540636" cy="221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55"/>
              </a:lnSpc>
            </a:pPr>
            <a:r>
              <a:rPr lang="en-US" sz="7296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Kulturu můžeme měnit pouze...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90875"/>
            <a:ext cx="119077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Firma</a:t>
            </a: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 má sdílené vzorce chování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07050" y="5931294"/>
            <a:ext cx="7936950" cy="2917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se rozhodujeme a jak jednáme?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Kdy a jak si říkáme o pomoc?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si dáváme zpětnou vazbu?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řešíme konflikty?</a:t>
            </a:r>
          </a:p>
          <a:p>
            <a:pPr algn="l" marL="955040" indent="-47752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se chováme, když se chybuje?</a:t>
            </a:r>
          </a:p>
          <a:p>
            <a:pPr algn="l" marL="954786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má vypadat a jak se chová vůdce?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541935" y="5931294"/>
            <a:ext cx="6789030" cy="2917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55040" indent="-47752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Jaké lidi oceňujeme nejvíc?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si předáváme úkoly?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spolu mluvíme, když se nedaří?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rozlišujeme důležité a nedůležité?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Co se u nás netoleruje?</a:t>
            </a:r>
          </a:p>
          <a:p>
            <a:pPr algn="l" marL="955040" indent="-47752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Jak zapojujeme nové členy?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200775"/>
            <a:ext cx="11540636" cy="221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55"/>
              </a:lnSpc>
            </a:pPr>
            <a:r>
              <a:rPr lang="en-US" sz="7296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Prací se systémem</a:t>
            </a:r>
          </a:p>
          <a:p>
            <a:pPr algn="l">
              <a:lnSpc>
                <a:spcPts val="8755"/>
              </a:lnSpc>
            </a:pPr>
            <a:r>
              <a:rPr lang="en-US" sz="7296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Prací s leadershipem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129962" y="552203"/>
            <a:ext cx="12602954" cy="12555693"/>
          </a:xfrm>
          <a:custGeom>
            <a:avLst/>
            <a:gdLst/>
            <a:ahLst/>
            <a:cxnLst/>
            <a:rect r="r" b="b" t="t" l="l"/>
            <a:pathLst>
              <a:path h="12555693" w="12602954">
                <a:moveTo>
                  <a:pt x="0" y="0"/>
                </a:moveTo>
                <a:lnTo>
                  <a:pt x="12602954" y="0"/>
                </a:lnTo>
                <a:lnTo>
                  <a:pt x="12602954" y="12555693"/>
                </a:lnTo>
                <a:lnTo>
                  <a:pt x="0" y="12555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6200775"/>
            <a:ext cx="11540636" cy="221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55"/>
              </a:lnSpc>
            </a:pPr>
            <a:r>
              <a:rPr lang="en-US" sz="7296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Prací se systémem</a:t>
            </a:r>
          </a:p>
          <a:p>
            <a:pPr algn="l">
              <a:lnSpc>
                <a:spcPts val="8755"/>
              </a:lnSpc>
            </a:pPr>
            <a:r>
              <a:rPr lang="en-US" sz="7296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Prací s leadershipem</a:t>
            </a:r>
          </a:p>
        </p:txBody>
      </p:sp>
    </p:spTree>
  </p:cSld>
  <p:clrMapOvr>
    <a:masterClrMapping/>
  </p:clrMapOvr>
</p:sld>
</file>

<file path=ppt/slides/slide1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90875"/>
            <a:ext cx="11540636" cy="221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55"/>
              </a:lnSpc>
            </a:pPr>
            <a:r>
              <a:rPr lang="en-US" sz="7296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A i když největší dopad má top management, tak i vy...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200775"/>
            <a:ext cx="16230600" cy="221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55"/>
              </a:lnSpc>
            </a:pPr>
            <a:r>
              <a:rPr lang="en-US" sz="7296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máte dopad na firemní kulturu u vás v oddělení či týmu...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200775"/>
            <a:ext cx="16230600" cy="221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55"/>
              </a:lnSpc>
            </a:pPr>
            <a:r>
              <a:rPr lang="en-US" sz="7296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a to jakou firemní kulturu tam budete tvořit...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753225"/>
            <a:ext cx="16230600" cy="111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755"/>
              </a:lnSpc>
            </a:pPr>
            <a:r>
              <a:rPr lang="en-US" b="true" sz="7296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je na vás.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1883" y="2947950"/>
            <a:ext cx="7787598" cy="6006185"/>
          </a:xfrm>
          <a:custGeom>
            <a:avLst/>
            <a:gdLst/>
            <a:ahLst/>
            <a:cxnLst/>
            <a:rect r="r" b="b" t="t" l="l"/>
            <a:pathLst>
              <a:path h="6006185" w="7787598">
                <a:moveTo>
                  <a:pt x="0" y="0"/>
                </a:moveTo>
                <a:lnTo>
                  <a:pt x="7787598" y="0"/>
                </a:lnTo>
                <a:lnTo>
                  <a:pt x="7787598" y="6006185"/>
                </a:lnTo>
                <a:lnTo>
                  <a:pt x="0" y="6006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202245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474281" y="11119801"/>
            <a:ext cx="4088883" cy="5313629"/>
          </a:xfrm>
          <a:custGeom>
            <a:avLst/>
            <a:gdLst/>
            <a:ahLst/>
            <a:cxnLst/>
            <a:rect r="r" b="b" t="t" l="l"/>
            <a:pathLst>
              <a:path h="5313629" w="4088883">
                <a:moveTo>
                  <a:pt x="0" y="0"/>
                </a:moveTo>
                <a:lnTo>
                  <a:pt x="4088884" y="0"/>
                </a:lnTo>
                <a:lnTo>
                  <a:pt x="4088884" y="5313629"/>
                </a:lnTo>
                <a:lnTo>
                  <a:pt x="0" y="5313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0944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556558" y="591060"/>
            <a:ext cx="4006607" cy="5169815"/>
          </a:xfrm>
          <a:custGeom>
            <a:avLst/>
            <a:gdLst/>
            <a:ahLst/>
            <a:cxnLst/>
            <a:rect r="r" b="b" t="t" l="l"/>
            <a:pathLst>
              <a:path h="5169815" w="4006607">
                <a:moveTo>
                  <a:pt x="0" y="0"/>
                </a:moveTo>
                <a:lnTo>
                  <a:pt x="4006607" y="0"/>
                </a:lnTo>
                <a:lnTo>
                  <a:pt x="4006607" y="5169815"/>
                </a:lnTo>
                <a:lnTo>
                  <a:pt x="0" y="5169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866273" y="2145385"/>
            <a:ext cx="3597788" cy="4642307"/>
          </a:xfrm>
          <a:custGeom>
            <a:avLst/>
            <a:gdLst/>
            <a:ahLst/>
            <a:cxnLst/>
            <a:rect r="r" b="b" t="t" l="l"/>
            <a:pathLst>
              <a:path h="4642307" w="3597788">
                <a:moveTo>
                  <a:pt x="0" y="0"/>
                </a:moveTo>
                <a:lnTo>
                  <a:pt x="3597788" y="0"/>
                </a:lnTo>
                <a:lnTo>
                  <a:pt x="3597788" y="4642308"/>
                </a:lnTo>
                <a:lnTo>
                  <a:pt x="0" y="46423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866273" y="6787693"/>
            <a:ext cx="3597788" cy="4642307"/>
          </a:xfrm>
          <a:custGeom>
            <a:avLst/>
            <a:gdLst/>
            <a:ahLst/>
            <a:cxnLst/>
            <a:rect r="r" b="b" t="t" l="l"/>
            <a:pathLst>
              <a:path h="4642307" w="3597788">
                <a:moveTo>
                  <a:pt x="0" y="0"/>
                </a:moveTo>
                <a:lnTo>
                  <a:pt x="3597788" y="0"/>
                </a:lnTo>
                <a:lnTo>
                  <a:pt x="3597788" y="4642307"/>
                </a:lnTo>
                <a:lnTo>
                  <a:pt x="0" y="46423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556558" y="5949986"/>
            <a:ext cx="4006607" cy="5169815"/>
          </a:xfrm>
          <a:custGeom>
            <a:avLst/>
            <a:gdLst/>
            <a:ahLst/>
            <a:cxnLst/>
            <a:rect r="r" b="b" t="t" l="l"/>
            <a:pathLst>
              <a:path h="5169815" w="4006607">
                <a:moveTo>
                  <a:pt x="0" y="0"/>
                </a:moveTo>
                <a:lnTo>
                  <a:pt x="4006607" y="0"/>
                </a:lnTo>
                <a:lnTo>
                  <a:pt x="4006607" y="5169815"/>
                </a:lnTo>
                <a:lnTo>
                  <a:pt x="0" y="51698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866273" y="11430000"/>
            <a:ext cx="3597788" cy="4642307"/>
          </a:xfrm>
          <a:custGeom>
            <a:avLst/>
            <a:gdLst/>
            <a:ahLst/>
            <a:cxnLst/>
            <a:rect r="r" b="b" t="t" l="l"/>
            <a:pathLst>
              <a:path h="4642307" w="3597788">
                <a:moveTo>
                  <a:pt x="0" y="0"/>
                </a:moveTo>
                <a:lnTo>
                  <a:pt x="3597788" y="0"/>
                </a:lnTo>
                <a:lnTo>
                  <a:pt x="3597788" y="4642307"/>
                </a:lnTo>
                <a:lnTo>
                  <a:pt x="0" y="46423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381883" y="9350303"/>
            <a:ext cx="7787598" cy="642386"/>
            <a:chOff x="0" y="0"/>
            <a:chExt cx="4786804" cy="39485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786804" cy="394855"/>
            </a:xfrm>
            <a:custGeom>
              <a:avLst/>
              <a:gdLst/>
              <a:ahLst/>
              <a:cxnLst/>
              <a:rect r="r" b="b" t="t" l="l"/>
              <a:pathLst>
                <a:path h="394855" w="4786804">
                  <a:moveTo>
                    <a:pt x="12924" y="0"/>
                  </a:moveTo>
                  <a:lnTo>
                    <a:pt x="4773881" y="0"/>
                  </a:lnTo>
                  <a:cubicBezTo>
                    <a:pt x="4777308" y="0"/>
                    <a:pt x="4780595" y="1362"/>
                    <a:pt x="4783019" y="3785"/>
                  </a:cubicBezTo>
                  <a:cubicBezTo>
                    <a:pt x="4785443" y="6209"/>
                    <a:pt x="4786804" y="9496"/>
                    <a:pt x="4786804" y="12924"/>
                  </a:cubicBezTo>
                  <a:lnTo>
                    <a:pt x="4786804" y="381932"/>
                  </a:lnTo>
                  <a:cubicBezTo>
                    <a:pt x="4786804" y="385359"/>
                    <a:pt x="4785443" y="388646"/>
                    <a:pt x="4783019" y="391070"/>
                  </a:cubicBezTo>
                  <a:cubicBezTo>
                    <a:pt x="4780595" y="393494"/>
                    <a:pt x="4777308" y="394855"/>
                    <a:pt x="4773881" y="394855"/>
                  </a:cubicBezTo>
                  <a:lnTo>
                    <a:pt x="12924" y="394855"/>
                  </a:lnTo>
                  <a:cubicBezTo>
                    <a:pt x="9496" y="394855"/>
                    <a:pt x="6209" y="393494"/>
                    <a:pt x="3785" y="391070"/>
                  </a:cubicBezTo>
                  <a:cubicBezTo>
                    <a:pt x="1362" y="388646"/>
                    <a:pt x="0" y="385359"/>
                    <a:pt x="0" y="381932"/>
                  </a:cubicBezTo>
                  <a:lnTo>
                    <a:pt x="0" y="12924"/>
                  </a:lnTo>
                  <a:cubicBezTo>
                    <a:pt x="0" y="9496"/>
                    <a:pt x="1362" y="6209"/>
                    <a:pt x="3785" y="3785"/>
                  </a:cubicBezTo>
                  <a:cubicBezTo>
                    <a:pt x="6209" y="1362"/>
                    <a:pt x="9496" y="0"/>
                    <a:pt x="12924" y="0"/>
                  </a:cubicBezTo>
                  <a:close/>
                </a:path>
              </a:pathLst>
            </a:custGeom>
            <a:solidFill>
              <a:srgbClr val="202245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4786804" cy="4424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6912616" y="9408178"/>
            <a:ext cx="1157695" cy="495454"/>
          </a:xfrm>
          <a:custGeom>
            <a:avLst/>
            <a:gdLst/>
            <a:ahLst/>
            <a:cxnLst/>
            <a:rect r="r" b="b" t="t" l="l"/>
            <a:pathLst>
              <a:path h="495454" w="1157695">
                <a:moveTo>
                  <a:pt x="0" y="0"/>
                </a:moveTo>
                <a:lnTo>
                  <a:pt x="1157694" y="0"/>
                </a:lnTo>
                <a:lnTo>
                  <a:pt x="1157694" y="495454"/>
                </a:lnTo>
                <a:lnTo>
                  <a:pt x="0" y="495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542645" y="9494493"/>
            <a:ext cx="1076993" cy="322824"/>
          </a:xfrm>
          <a:custGeom>
            <a:avLst/>
            <a:gdLst/>
            <a:ahLst/>
            <a:cxnLst/>
            <a:rect r="r" b="b" t="t" l="l"/>
            <a:pathLst>
              <a:path h="322824" w="1076993">
                <a:moveTo>
                  <a:pt x="0" y="0"/>
                </a:moveTo>
                <a:lnTo>
                  <a:pt x="1076994" y="0"/>
                </a:lnTo>
                <a:lnTo>
                  <a:pt x="1076994" y="322824"/>
                </a:lnTo>
                <a:lnTo>
                  <a:pt x="0" y="322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48201" y="9446868"/>
            <a:ext cx="4684894" cy="457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4"/>
              </a:lnSpc>
            </a:pPr>
            <a:r>
              <a:rPr lang="en-US" sz="270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Podcast: Power of Culture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636929" y="10152199"/>
            <a:ext cx="5275686" cy="642386"/>
            <a:chOff x="0" y="0"/>
            <a:chExt cx="3242807" cy="39485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242807" cy="394855"/>
            </a:xfrm>
            <a:custGeom>
              <a:avLst/>
              <a:gdLst/>
              <a:ahLst/>
              <a:cxnLst/>
              <a:rect r="r" b="b" t="t" l="l"/>
              <a:pathLst>
                <a:path h="394855" w="3242807">
                  <a:moveTo>
                    <a:pt x="19077" y="0"/>
                  </a:moveTo>
                  <a:lnTo>
                    <a:pt x="3223730" y="0"/>
                  </a:lnTo>
                  <a:cubicBezTo>
                    <a:pt x="3228790" y="0"/>
                    <a:pt x="3233642" y="2010"/>
                    <a:pt x="3237219" y="5588"/>
                  </a:cubicBezTo>
                  <a:cubicBezTo>
                    <a:pt x="3240797" y="9165"/>
                    <a:pt x="3242807" y="14018"/>
                    <a:pt x="3242807" y="19077"/>
                  </a:cubicBezTo>
                  <a:lnTo>
                    <a:pt x="3242807" y="375778"/>
                  </a:lnTo>
                  <a:cubicBezTo>
                    <a:pt x="3242807" y="380838"/>
                    <a:pt x="3240797" y="385690"/>
                    <a:pt x="3237219" y="389268"/>
                  </a:cubicBezTo>
                  <a:cubicBezTo>
                    <a:pt x="3233642" y="392845"/>
                    <a:pt x="3228790" y="394855"/>
                    <a:pt x="3223730" y="394855"/>
                  </a:cubicBezTo>
                  <a:lnTo>
                    <a:pt x="19077" y="394855"/>
                  </a:lnTo>
                  <a:cubicBezTo>
                    <a:pt x="14018" y="394855"/>
                    <a:pt x="9165" y="392845"/>
                    <a:pt x="5588" y="389268"/>
                  </a:cubicBezTo>
                  <a:cubicBezTo>
                    <a:pt x="2010" y="385690"/>
                    <a:pt x="0" y="380838"/>
                    <a:pt x="0" y="375778"/>
                  </a:cubicBezTo>
                  <a:lnTo>
                    <a:pt x="0" y="19077"/>
                  </a:lnTo>
                  <a:cubicBezTo>
                    <a:pt x="0" y="14018"/>
                    <a:pt x="2010" y="9165"/>
                    <a:pt x="5588" y="5588"/>
                  </a:cubicBezTo>
                  <a:cubicBezTo>
                    <a:pt x="9165" y="2010"/>
                    <a:pt x="14018" y="0"/>
                    <a:pt x="19077" y="0"/>
                  </a:cubicBezTo>
                  <a:close/>
                </a:path>
              </a:pathLst>
            </a:custGeom>
            <a:solidFill>
              <a:srgbClr val="202245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3242807" cy="4424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903247" y="10248764"/>
            <a:ext cx="4684894" cy="457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4"/>
              </a:lnSpc>
            </a:pPr>
            <a:r>
              <a:rPr lang="en-US" sz="270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Kulturní newsletter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5693602" y="10344564"/>
            <a:ext cx="794563" cy="313105"/>
          </a:xfrm>
          <a:custGeom>
            <a:avLst/>
            <a:gdLst/>
            <a:ahLst/>
            <a:cxnLst/>
            <a:rect r="r" b="b" t="t" l="l"/>
            <a:pathLst>
              <a:path h="313105" w="794563">
                <a:moveTo>
                  <a:pt x="0" y="0"/>
                </a:moveTo>
                <a:lnTo>
                  <a:pt x="794562" y="0"/>
                </a:lnTo>
                <a:lnTo>
                  <a:pt x="794562" y="313105"/>
                </a:lnTo>
                <a:lnTo>
                  <a:pt x="0" y="31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2899091" y="11040065"/>
            <a:ext cx="2794511" cy="642386"/>
            <a:chOff x="0" y="0"/>
            <a:chExt cx="1717702" cy="39485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717703" cy="394855"/>
            </a:xfrm>
            <a:custGeom>
              <a:avLst/>
              <a:gdLst/>
              <a:ahLst/>
              <a:cxnLst/>
              <a:rect r="r" b="b" t="t" l="l"/>
              <a:pathLst>
                <a:path h="394855" w="1717703">
                  <a:moveTo>
                    <a:pt x="36015" y="0"/>
                  </a:moveTo>
                  <a:lnTo>
                    <a:pt x="1681687" y="0"/>
                  </a:lnTo>
                  <a:cubicBezTo>
                    <a:pt x="1691239" y="0"/>
                    <a:pt x="1700400" y="3794"/>
                    <a:pt x="1707154" y="10549"/>
                  </a:cubicBezTo>
                  <a:cubicBezTo>
                    <a:pt x="1713908" y="17303"/>
                    <a:pt x="1717703" y="26463"/>
                    <a:pt x="1717703" y="36015"/>
                  </a:cubicBezTo>
                  <a:lnTo>
                    <a:pt x="1717703" y="358840"/>
                  </a:lnTo>
                  <a:cubicBezTo>
                    <a:pt x="1717703" y="378731"/>
                    <a:pt x="1701578" y="394855"/>
                    <a:pt x="1681687" y="394855"/>
                  </a:cubicBezTo>
                  <a:lnTo>
                    <a:pt x="36015" y="394855"/>
                  </a:lnTo>
                  <a:cubicBezTo>
                    <a:pt x="26463" y="394855"/>
                    <a:pt x="17303" y="391061"/>
                    <a:pt x="10549" y="384307"/>
                  </a:cubicBezTo>
                  <a:cubicBezTo>
                    <a:pt x="3794" y="377552"/>
                    <a:pt x="0" y="368392"/>
                    <a:pt x="0" y="358840"/>
                  </a:cubicBezTo>
                  <a:lnTo>
                    <a:pt x="0" y="36015"/>
                  </a:lnTo>
                  <a:cubicBezTo>
                    <a:pt x="0" y="26463"/>
                    <a:pt x="3794" y="17303"/>
                    <a:pt x="10549" y="10549"/>
                  </a:cubicBezTo>
                  <a:cubicBezTo>
                    <a:pt x="17303" y="3794"/>
                    <a:pt x="26463" y="0"/>
                    <a:pt x="36015" y="0"/>
                  </a:cubicBezTo>
                  <a:close/>
                </a:path>
              </a:pathLst>
            </a:custGeom>
            <a:solidFill>
              <a:srgbClr val="202245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1717702" cy="4424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3104914" y="11153995"/>
            <a:ext cx="2341537" cy="438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4"/>
              </a:lnSpc>
            </a:pPr>
            <a:r>
              <a:rPr lang="en-US" sz="260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734 445 125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91925" y="6934200"/>
            <a:ext cx="1550415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7"/>
              </a:lnSpc>
            </a:pPr>
            <a:r>
              <a:rPr lang="en-US" sz="503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Jak vlastně ta kultura vzniká?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93858" y="4586584"/>
            <a:ext cx="12300283" cy="5457232"/>
          </a:xfrm>
          <a:custGeom>
            <a:avLst/>
            <a:gdLst/>
            <a:ahLst/>
            <a:cxnLst/>
            <a:rect r="r" b="b" t="t" l="l"/>
            <a:pathLst>
              <a:path h="5457232" w="12300283">
                <a:moveTo>
                  <a:pt x="0" y="0"/>
                </a:moveTo>
                <a:lnTo>
                  <a:pt x="12300284" y="0"/>
                </a:lnTo>
                <a:lnTo>
                  <a:pt x="12300284" y="5457232"/>
                </a:lnTo>
                <a:lnTo>
                  <a:pt x="0" y="5457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436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34605" y="7450159"/>
            <a:ext cx="2020250" cy="2374633"/>
            <a:chOff x="0" y="0"/>
            <a:chExt cx="2693667" cy="316617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7461" t="0" r="7461" b="0"/>
            <a:stretch>
              <a:fillRect/>
            </a:stretch>
          </p:blipFill>
          <p:spPr>
            <a:xfrm flipH="false" flipV="false">
              <a:off x="0" y="0"/>
              <a:ext cx="2693667" cy="3166177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7445158" y="4221246"/>
            <a:ext cx="1981409" cy="2374633"/>
            <a:chOff x="0" y="0"/>
            <a:chExt cx="2641879" cy="3166177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8745" t="0" r="10194" b="5159"/>
            <a:stretch>
              <a:fillRect/>
            </a:stretch>
          </p:blipFill>
          <p:spPr>
            <a:xfrm flipH="false" flipV="false">
              <a:off x="0" y="0"/>
              <a:ext cx="2641879" cy="3166177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0196182" y="7450159"/>
            <a:ext cx="1981409" cy="2374633"/>
            <a:chOff x="0" y="0"/>
            <a:chExt cx="2641879" cy="3166177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14150" t="4283" r="7262" b="11611"/>
            <a:stretch>
              <a:fillRect/>
            </a:stretch>
          </p:blipFill>
          <p:spPr>
            <a:xfrm flipH="false" flipV="false">
              <a:off x="0" y="0"/>
              <a:ext cx="2641879" cy="3166177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2859679" y="7450159"/>
            <a:ext cx="2020250" cy="2272583"/>
            <a:chOff x="0" y="0"/>
            <a:chExt cx="2693667" cy="303011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5551" t="0" r="5551" b="0"/>
            <a:stretch>
              <a:fillRect/>
            </a:stretch>
          </p:blipFill>
          <p:spPr>
            <a:xfrm flipH="false" flipV="false">
              <a:off x="0" y="0"/>
              <a:ext cx="2693667" cy="3030110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5589178" y="4221246"/>
            <a:ext cx="1981409" cy="2280895"/>
            <a:chOff x="0" y="0"/>
            <a:chExt cx="2641879" cy="3041194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6612" t="0" r="5970" b="24527"/>
            <a:stretch>
              <a:fillRect/>
            </a:stretch>
          </p:blipFill>
          <p:spPr>
            <a:xfrm flipH="false" flipV="false">
              <a:off x="0" y="0"/>
              <a:ext cx="2641879" cy="3041194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2930012" y="4250480"/>
            <a:ext cx="1946617" cy="2345399"/>
            <a:chOff x="0" y="0"/>
            <a:chExt cx="2595489" cy="3127199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16528" t="13800" r="11928" b="0"/>
            <a:stretch>
              <a:fillRect/>
            </a:stretch>
          </p:blipFill>
          <p:spPr>
            <a:xfrm flipH="false" flipV="false">
              <a:off x="0" y="0"/>
              <a:ext cx="2595489" cy="3127199"/>
            </a:xfrm>
            <a:prstGeom prst="rect">
              <a:avLst/>
            </a:prstGeom>
          </p:spPr>
        </p:pic>
      </p:grpSp>
      <p:sp>
        <p:nvSpPr>
          <p:cNvPr name="Freeform 14" id="14"/>
          <p:cNvSpPr/>
          <p:nvPr/>
        </p:nvSpPr>
        <p:spPr>
          <a:xfrm flipH="false" flipV="false" rot="0">
            <a:off x="13053804" y="4441331"/>
            <a:ext cx="1611364" cy="2003911"/>
          </a:xfrm>
          <a:custGeom>
            <a:avLst/>
            <a:gdLst/>
            <a:ahLst/>
            <a:cxnLst/>
            <a:rect r="r" b="b" t="t" l="l"/>
            <a:pathLst>
              <a:path h="2003911" w="1611364">
                <a:moveTo>
                  <a:pt x="0" y="0"/>
                </a:moveTo>
                <a:lnTo>
                  <a:pt x="1611365" y="0"/>
                </a:lnTo>
                <a:lnTo>
                  <a:pt x="1611365" y="2003911"/>
                </a:lnTo>
                <a:lnTo>
                  <a:pt x="0" y="20039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976" t="-10958" r="-16013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5633792" y="7450159"/>
            <a:ext cx="1884125" cy="2189272"/>
            <a:chOff x="0" y="0"/>
            <a:chExt cx="2512167" cy="2919029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9"/>
            <a:srcRect l="8403" t="0" r="8403" b="0"/>
            <a:stretch>
              <a:fillRect/>
            </a:stretch>
          </p:blipFill>
          <p:spPr>
            <a:xfrm flipH="false" flipV="false">
              <a:off x="0" y="0"/>
              <a:ext cx="2512167" cy="2919029"/>
            </a:xfrm>
            <a:prstGeom prst="rect">
              <a:avLst/>
            </a:prstGeom>
          </p:spPr>
        </p:pic>
      </p:grpSp>
      <p:grpSp>
        <p:nvGrpSpPr>
          <p:cNvPr name="Group 17" id="17"/>
          <p:cNvGrpSpPr/>
          <p:nvPr/>
        </p:nvGrpSpPr>
        <p:grpSpPr>
          <a:xfrm rot="0">
            <a:off x="10350863" y="4226737"/>
            <a:ext cx="1981409" cy="2374633"/>
            <a:chOff x="0" y="0"/>
            <a:chExt cx="2641879" cy="3166177"/>
          </a:xfrm>
        </p:grpSpPr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10"/>
            <a:srcRect l="10863" t="1263" r="8389" b="26156"/>
            <a:stretch>
              <a:fillRect/>
            </a:stretch>
          </p:blipFill>
          <p:spPr>
            <a:xfrm flipH="false" flipV="false">
              <a:off x="0" y="0"/>
              <a:ext cx="2641879" cy="3166177"/>
            </a:xfrm>
            <a:prstGeom prst="rect">
              <a:avLst/>
            </a:prstGeom>
          </p:spPr>
        </p:pic>
      </p:grpSp>
      <p:grpSp>
        <p:nvGrpSpPr>
          <p:cNvPr name="Group 19" id="19"/>
          <p:cNvGrpSpPr/>
          <p:nvPr/>
        </p:nvGrpSpPr>
        <p:grpSpPr>
          <a:xfrm rot="0">
            <a:off x="15633792" y="7450159"/>
            <a:ext cx="1884125" cy="2203075"/>
            <a:chOff x="0" y="0"/>
            <a:chExt cx="2512167" cy="2937433"/>
          </a:xfrm>
        </p:grpSpPr>
        <p:pic>
          <p:nvPicPr>
            <p:cNvPr name="Picture 20" id="20"/>
            <p:cNvPicPr>
              <a:picLocks noChangeAspect="true"/>
            </p:cNvPicPr>
            <p:nvPr/>
          </p:nvPicPr>
          <p:blipFill>
            <a:blip r:embed="rId11"/>
            <a:srcRect l="13292" t="22490" r="9513" b="17373"/>
            <a:stretch>
              <a:fillRect/>
            </a:stretch>
          </p:blipFill>
          <p:spPr>
            <a:xfrm flipH="false" flipV="false">
              <a:off x="0" y="0"/>
              <a:ext cx="2512167" cy="2937433"/>
            </a:xfrm>
            <a:prstGeom prst="rect">
              <a:avLst/>
            </a:prstGeom>
          </p:spPr>
        </p:pic>
      </p:grpSp>
      <p:sp>
        <p:nvSpPr>
          <p:cNvPr name="TextBox 21" id="21"/>
          <p:cNvSpPr txBox="true"/>
          <p:nvPr/>
        </p:nvSpPr>
        <p:spPr>
          <a:xfrm rot="0">
            <a:off x="7534605" y="9849614"/>
            <a:ext cx="2020250" cy="677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311" b="true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Irena Konečná</a:t>
            </a:r>
          </a:p>
          <a:p>
            <a:pPr algn="ctr">
              <a:lnSpc>
                <a:spcPts val="1835"/>
              </a:lnSpc>
            </a:pPr>
            <a:r>
              <a:rPr lang="en-US" sz="1311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Zakladatelka, Organizační psycholog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425738" y="6620701"/>
            <a:ext cx="2020250" cy="450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311" b="true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Jakub-Marek Štěpán</a:t>
            </a:r>
          </a:p>
          <a:p>
            <a:pPr algn="ctr">
              <a:lnSpc>
                <a:spcPts val="1835"/>
              </a:lnSpc>
            </a:pPr>
            <a:r>
              <a:rPr lang="en-US" sz="1311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Zakladatel, Konzultant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198102" y="9849614"/>
            <a:ext cx="2020250" cy="450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311" b="true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Alena Jáchimová</a:t>
            </a:r>
          </a:p>
          <a:p>
            <a:pPr algn="ctr">
              <a:lnSpc>
                <a:spcPts val="1835"/>
              </a:lnSpc>
            </a:pPr>
            <a:r>
              <a:rPr lang="en-US" sz="1311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Koučka, Mentorka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859679" y="9903691"/>
            <a:ext cx="2020250" cy="450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311" b="true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Lukáš Urbánek</a:t>
            </a:r>
          </a:p>
          <a:p>
            <a:pPr algn="ctr">
              <a:lnSpc>
                <a:spcPts val="1835"/>
              </a:lnSpc>
            </a:pPr>
            <a:r>
              <a:rPr lang="en-US" sz="1311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Mentor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589178" y="6620701"/>
            <a:ext cx="2020250" cy="450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311" b="true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Martin Nawrath</a:t>
            </a:r>
          </a:p>
          <a:p>
            <a:pPr algn="ctr">
              <a:lnSpc>
                <a:spcPts val="1835"/>
              </a:lnSpc>
            </a:pPr>
            <a:r>
              <a:rPr lang="en-US" sz="1311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Facilitátor, Lektor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930012" y="6620701"/>
            <a:ext cx="2020250" cy="450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311" b="true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Radka Lorencová</a:t>
            </a:r>
          </a:p>
          <a:p>
            <a:pPr algn="ctr">
              <a:lnSpc>
                <a:spcPts val="1835"/>
              </a:lnSpc>
            </a:pPr>
            <a:r>
              <a:rPr lang="en-US" sz="1311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Výzkumnice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380085" y="6626192"/>
            <a:ext cx="2020250" cy="450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311" b="true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Hana Nedbalová</a:t>
            </a:r>
          </a:p>
          <a:p>
            <a:pPr algn="ctr">
              <a:lnSpc>
                <a:spcPts val="1835"/>
              </a:lnSpc>
            </a:pPr>
            <a:r>
              <a:rPr lang="en-US" sz="1311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HR mentorka, Konzultantka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565730" y="9820380"/>
            <a:ext cx="2020250" cy="450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311" b="true">
                <a:solidFill>
                  <a:srgbClr val="202245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Michaela Branová</a:t>
            </a:r>
          </a:p>
          <a:p>
            <a:pPr algn="ctr">
              <a:lnSpc>
                <a:spcPts val="1835"/>
              </a:lnSpc>
            </a:pPr>
            <a:r>
              <a:rPr lang="en-US" sz="1311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Koučka, Lektorka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598525" y="8988792"/>
            <a:ext cx="673260" cy="673260"/>
          </a:xfrm>
          <a:custGeom>
            <a:avLst/>
            <a:gdLst/>
            <a:ahLst/>
            <a:cxnLst/>
            <a:rect r="r" b="b" t="t" l="l"/>
            <a:pathLst>
              <a:path h="673260" w="673260">
                <a:moveTo>
                  <a:pt x="0" y="0"/>
                </a:moveTo>
                <a:lnTo>
                  <a:pt x="673260" y="0"/>
                </a:lnTo>
                <a:lnTo>
                  <a:pt x="673260" y="673260"/>
                </a:lnTo>
                <a:lnTo>
                  <a:pt x="0" y="6732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627070" y="7882733"/>
            <a:ext cx="556026" cy="655111"/>
          </a:xfrm>
          <a:custGeom>
            <a:avLst/>
            <a:gdLst/>
            <a:ahLst/>
            <a:cxnLst/>
            <a:rect r="r" b="b" t="t" l="l"/>
            <a:pathLst>
              <a:path h="655111" w="556026">
                <a:moveTo>
                  <a:pt x="0" y="0"/>
                </a:moveTo>
                <a:lnTo>
                  <a:pt x="556025" y="0"/>
                </a:lnTo>
                <a:lnTo>
                  <a:pt x="556025" y="655111"/>
                </a:lnTo>
                <a:lnTo>
                  <a:pt x="0" y="6551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598525" y="6601370"/>
            <a:ext cx="698423" cy="698423"/>
          </a:xfrm>
          <a:custGeom>
            <a:avLst/>
            <a:gdLst/>
            <a:ahLst/>
            <a:cxnLst/>
            <a:rect r="r" b="b" t="t" l="l"/>
            <a:pathLst>
              <a:path h="698423" w="698423">
                <a:moveTo>
                  <a:pt x="0" y="0"/>
                </a:moveTo>
                <a:lnTo>
                  <a:pt x="698423" y="0"/>
                </a:lnTo>
                <a:lnTo>
                  <a:pt x="698423" y="698423"/>
                </a:lnTo>
                <a:lnTo>
                  <a:pt x="0" y="698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630556" y="6553745"/>
            <a:ext cx="5896857" cy="657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3"/>
              </a:lnSpc>
              <a:spcBef>
                <a:spcPct val="0"/>
              </a:spcBef>
            </a:pPr>
            <a:r>
              <a:rPr lang="en-US" b="true" sz="1874">
                <a:solidFill>
                  <a:srgbClr val="303D4D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Míříme na sk</a:t>
            </a:r>
            <a:r>
              <a:rPr lang="en-US" b="true" sz="1874">
                <a:solidFill>
                  <a:srgbClr val="303D4D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utečný dopad v organizaci, </a:t>
            </a:r>
          </a:p>
          <a:p>
            <a:pPr algn="l">
              <a:lnSpc>
                <a:spcPts val="2623"/>
              </a:lnSpc>
              <a:spcBef>
                <a:spcPct val="0"/>
              </a:spcBef>
            </a:pPr>
            <a:r>
              <a:rPr lang="en-US" sz="1874">
                <a:solidFill>
                  <a:srgbClr val="303D4D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i kdyby to znamenalo neprodat.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630556" y="7857754"/>
            <a:ext cx="6914175" cy="657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3"/>
              </a:lnSpc>
              <a:spcBef>
                <a:spcPct val="0"/>
              </a:spcBef>
            </a:pPr>
            <a:r>
              <a:rPr lang="en-US" b="true" sz="1874">
                <a:solidFill>
                  <a:srgbClr val="303D4D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Stojíme na s</a:t>
            </a:r>
            <a:r>
              <a:rPr lang="en-US" b="true" sz="1874">
                <a:solidFill>
                  <a:srgbClr val="303D4D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traně zájmu organizace jako celku,</a:t>
            </a:r>
            <a:r>
              <a:rPr lang="en-US" sz="1874">
                <a:solidFill>
                  <a:srgbClr val="303D4D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 </a:t>
            </a:r>
          </a:p>
          <a:p>
            <a:pPr algn="l">
              <a:lnSpc>
                <a:spcPts val="2623"/>
              </a:lnSpc>
              <a:spcBef>
                <a:spcPct val="0"/>
              </a:spcBef>
            </a:pPr>
            <a:r>
              <a:rPr lang="en-US" sz="1874">
                <a:solidFill>
                  <a:srgbClr val="303D4D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i kdyby to znamenalo vést náročnou diskuzi s klientem.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630556" y="8941167"/>
            <a:ext cx="5750818" cy="657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3"/>
              </a:lnSpc>
              <a:spcBef>
                <a:spcPct val="0"/>
              </a:spcBef>
            </a:pPr>
            <a:r>
              <a:rPr lang="en-US" b="true" sz="1874">
                <a:solidFill>
                  <a:srgbClr val="303D4D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Zviditelňujeme vzorce firemní k</a:t>
            </a:r>
            <a:r>
              <a:rPr lang="en-US" b="true" sz="1874">
                <a:solidFill>
                  <a:srgbClr val="303D4D"/>
                </a:solidFill>
                <a:latin typeface="Roboto Condensed 1"/>
                <a:ea typeface="Roboto Condensed 1"/>
                <a:cs typeface="Roboto Condensed 1"/>
                <a:sym typeface="Roboto Condensed 1"/>
              </a:rPr>
              <a:t>ultury, </a:t>
            </a:r>
          </a:p>
          <a:p>
            <a:pPr algn="l">
              <a:lnSpc>
                <a:spcPts val="2623"/>
              </a:lnSpc>
              <a:spcBef>
                <a:spcPct val="0"/>
              </a:spcBef>
            </a:pPr>
            <a:r>
              <a:rPr lang="en-US" sz="1874">
                <a:solidFill>
                  <a:srgbClr val="303D4D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i kdyby to znamenalo říct něco nepříjemného.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558401" y="4117228"/>
            <a:ext cx="4584735" cy="1806658"/>
          </a:xfrm>
          <a:custGeom>
            <a:avLst/>
            <a:gdLst/>
            <a:ahLst/>
            <a:cxnLst/>
            <a:rect r="r" b="b" t="t" l="l"/>
            <a:pathLst>
              <a:path h="1806658" w="4584735">
                <a:moveTo>
                  <a:pt x="0" y="0"/>
                </a:moveTo>
                <a:lnTo>
                  <a:pt x="4584735" y="0"/>
                </a:lnTo>
                <a:lnTo>
                  <a:pt x="4584735" y="1806658"/>
                </a:lnTo>
                <a:lnTo>
                  <a:pt x="0" y="180665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63669" y="6126025"/>
            <a:ext cx="5360663" cy="2378350"/>
          </a:xfrm>
          <a:custGeom>
            <a:avLst/>
            <a:gdLst/>
            <a:ahLst/>
            <a:cxnLst/>
            <a:rect r="r" b="b" t="t" l="l"/>
            <a:pathLst>
              <a:path h="2378350" w="5360663">
                <a:moveTo>
                  <a:pt x="0" y="0"/>
                </a:moveTo>
                <a:lnTo>
                  <a:pt x="5360662" y="0"/>
                </a:lnTo>
                <a:lnTo>
                  <a:pt x="5360662" y="2378350"/>
                </a:lnTo>
                <a:lnTo>
                  <a:pt x="0" y="2378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436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484936" y="-5297950"/>
            <a:ext cx="25257871" cy="25226299"/>
          </a:xfrm>
          <a:custGeom>
            <a:avLst/>
            <a:gdLst/>
            <a:ahLst/>
            <a:cxnLst/>
            <a:rect r="r" b="b" t="t" l="l"/>
            <a:pathLst>
              <a:path h="25226299" w="25257871">
                <a:moveTo>
                  <a:pt x="0" y="0"/>
                </a:moveTo>
                <a:lnTo>
                  <a:pt x="25257872" y="0"/>
                </a:lnTo>
                <a:lnTo>
                  <a:pt x="25257872" y="25226300"/>
                </a:lnTo>
                <a:lnTo>
                  <a:pt x="0" y="25226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553200"/>
            <a:ext cx="15013350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040" u="sng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Nějak normálně:</a:t>
            </a:r>
          </a:p>
          <a:p>
            <a:pPr algn="l">
              <a:lnSpc>
                <a:spcPts val="6048"/>
              </a:lnSpc>
            </a:pPr>
            <a:r>
              <a:rPr lang="en-US" sz="50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Kultura jsou sdílené vzorce spolupráce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91925" y="6543675"/>
            <a:ext cx="15504150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Kdo má vliv na firemní kulturu? </a:t>
            </a:r>
          </a:p>
          <a:p>
            <a:pPr algn="l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Mají na ní všichni stejný vliv?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2724727" y="2171700"/>
            <a:ext cx="5414211" cy="4114800"/>
          </a:xfrm>
          <a:custGeom>
            <a:avLst/>
            <a:gdLst/>
            <a:ahLst/>
            <a:cxnLst/>
            <a:rect r="r" b="b" t="t" l="l"/>
            <a:pathLst>
              <a:path h="4114800" w="5414211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45258" y="1676933"/>
            <a:ext cx="5414211" cy="4114800"/>
          </a:xfrm>
          <a:custGeom>
            <a:avLst/>
            <a:gdLst/>
            <a:ahLst/>
            <a:cxnLst/>
            <a:rect r="r" b="b" t="t" l="l"/>
            <a:pathLst>
              <a:path h="4114800" w="5414211">
                <a:moveTo>
                  <a:pt x="0" y="0"/>
                </a:moveTo>
                <a:lnTo>
                  <a:pt x="5414211" y="0"/>
                </a:lnTo>
                <a:lnTo>
                  <a:pt x="5414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896867" y="1143000"/>
            <a:ext cx="5414211" cy="4114800"/>
          </a:xfrm>
          <a:custGeom>
            <a:avLst/>
            <a:gdLst/>
            <a:ahLst/>
            <a:cxnLst/>
            <a:rect r="r" b="b" t="t" l="l"/>
            <a:pathLst>
              <a:path h="4114800" w="5414211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112084" y="2171700"/>
            <a:ext cx="5414211" cy="4114800"/>
          </a:xfrm>
          <a:custGeom>
            <a:avLst/>
            <a:gdLst/>
            <a:ahLst/>
            <a:cxnLst/>
            <a:rect r="r" b="b" t="t" l="l"/>
            <a:pathLst>
              <a:path h="4114800" w="5414211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858000"/>
            <a:ext cx="16230600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967"/>
              </a:lnSpc>
            </a:pPr>
            <a:r>
              <a:rPr lang="en-US" sz="663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Všichni tvoříme kulturu, ale...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0420350"/>
            <a:ext cx="16230600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967"/>
              </a:lnSpc>
            </a:pPr>
            <a:r>
              <a:rPr lang="en-US" sz="663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každý s jiným dopadem.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04168" y="3900781"/>
            <a:ext cx="7879664" cy="8390888"/>
          </a:xfrm>
          <a:custGeom>
            <a:avLst/>
            <a:gdLst/>
            <a:ahLst/>
            <a:cxnLst/>
            <a:rect r="r" b="b" t="t" l="l"/>
            <a:pathLst>
              <a:path h="8390888" w="7879664">
                <a:moveTo>
                  <a:pt x="0" y="0"/>
                </a:moveTo>
                <a:lnTo>
                  <a:pt x="7879664" y="0"/>
                </a:lnTo>
                <a:lnTo>
                  <a:pt x="7879664" y="8390887"/>
                </a:lnTo>
                <a:lnTo>
                  <a:pt x="0" y="83908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9782" r="0" b="-1116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204168" y="2695575"/>
            <a:ext cx="7879664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67"/>
              </a:lnSpc>
            </a:pPr>
            <a:r>
              <a:rPr lang="en-US" sz="663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“Recepční mýtus”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858000"/>
            <a:ext cx="16230600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967"/>
              </a:lnSpc>
            </a:pPr>
            <a:r>
              <a:rPr lang="en-US" sz="663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Čím výš jsem tím větší dopad mám.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90960" y="2171700"/>
            <a:ext cx="7306080" cy="10965974"/>
          </a:xfrm>
          <a:custGeom>
            <a:avLst/>
            <a:gdLst/>
            <a:ahLst/>
            <a:cxnLst/>
            <a:rect r="r" b="b" t="t" l="l"/>
            <a:pathLst>
              <a:path h="10965974" w="7306080">
                <a:moveTo>
                  <a:pt x="0" y="0"/>
                </a:moveTo>
                <a:lnTo>
                  <a:pt x="7306080" y="0"/>
                </a:lnTo>
                <a:lnTo>
                  <a:pt x="7306080" y="10965974"/>
                </a:lnTo>
                <a:lnTo>
                  <a:pt x="0" y="10965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014025" y="6562725"/>
            <a:ext cx="12259950" cy="150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Gallup zjistil, že o kultuře v týmu rozhoduje ze 71 % manažer.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553200"/>
            <a:ext cx="15013350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0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Kultura je definována leadershipem ve firmě.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3200400"/>
            <a:ext cx="4742714" cy="1868911"/>
          </a:xfrm>
          <a:custGeom>
            <a:avLst/>
            <a:gdLst/>
            <a:ahLst/>
            <a:cxnLst/>
            <a:rect r="r" b="b" t="t" l="l"/>
            <a:pathLst>
              <a:path h="1868911" w="4742714">
                <a:moveTo>
                  <a:pt x="0" y="0"/>
                </a:moveTo>
                <a:lnTo>
                  <a:pt x="4742714" y="0"/>
                </a:lnTo>
                <a:lnTo>
                  <a:pt x="4742714" y="1868911"/>
                </a:lnTo>
                <a:lnTo>
                  <a:pt x="0" y="18689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5429452"/>
            <a:ext cx="16230600" cy="3310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5"/>
              </a:lnSpc>
            </a:pPr>
            <a:r>
              <a:rPr lang="en-US" sz="3587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Pomáháme firmám řidit změnu, tak aby se změnil nejen systém, ale i lidi v něm.</a:t>
            </a:r>
          </a:p>
          <a:p>
            <a:pPr algn="l">
              <a:lnSpc>
                <a:spcPts val="5125"/>
              </a:lnSpc>
            </a:pPr>
          </a:p>
          <a:p>
            <a:pPr algn="l">
              <a:lnSpc>
                <a:spcPts val="5125"/>
              </a:lnSpc>
            </a:pPr>
            <a:r>
              <a:rPr lang="en-US" sz="3087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Díky 20 letům psychologické praxe a zkušenostem v byznysu víme, jak řešit výzvy v mezilidské komunikaci a spolupráci. Naše řešení jsou strategicky zasazena do konkrétního kontextu firmy. Zaměřujeme se nejen na rozvoj jednotlivců, ale hlavně na posun firemní kultury jako celku.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3200400"/>
            <a:ext cx="4584735" cy="1806658"/>
          </a:xfrm>
          <a:custGeom>
            <a:avLst/>
            <a:gdLst/>
            <a:ahLst/>
            <a:cxnLst/>
            <a:rect r="r" b="b" t="t" l="l"/>
            <a:pathLst>
              <a:path h="1806658" w="4584735">
                <a:moveTo>
                  <a:pt x="0" y="0"/>
                </a:moveTo>
                <a:lnTo>
                  <a:pt x="4584735" y="0"/>
                </a:lnTo>
                <a:lnTo>
                  <a:pt x="4584735" y="1806658"/>
                </a:lnTo>
                <a:lnTo>
                  <a:pt x="0" y="1806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9160" y="9383576"/>
            <a:ext cx="802941" cy="555430"/>
          </a:xfrm>
          <a:custGeom>
            <a:avLst/>
            <a:gdLst/>
            <a:ahLst/>
            <a:cxnLst/>
            <a:rect r="r" b="b" t="t" l="l"/>
            <a:pathLst>
              <a:path h="555430" w="802941">
                <a:moveTo>
                  <a:pt x="0" y="0"/>
                </a:moveTo>
                <a:lnTo>
                  <a:pt x="802941" y="0"/>
                </a:lnTo>
                <a:lnTo>
                  <a:pt x="802941" y="555430"/>
                </a:lnTo>
                <a:lnTo>
                  <a:pt x="0" y="555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7" t="0" r="-547" b="-969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41311" y="9529288"/>
            <a:ext cx="881655" cy="366707"/>
          </a:xfrm>
          <a:custGeom>
            <a:avLst/>
            <a:gdLst/>
            <a:ahLst/>
            <a:cxnLst/>
            <a:rect r="r" b="b" t="t" l="l"/>
            <a:pathLst>
              <a:path h="366707" w="881655">
                <a:moveTo>
                  <a:pt x="0" y="0"/>
                </a:moveTo>
                <a:lnTo>
                  <a:pt x="881655" y="0"/>
                </a:lnTo>
                <a:lnTo>
                  <a:pt x="881655" y="366706"/>
                </a:lnTo>
                <a:lnTo>
                  <a:pt x="0" y="3667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47" t="0" r="-54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951041" y="9568209"/>
            <a:ext cx="1217435" cy="288864"/>
          </a:xfrm>
          <a:custGeom>
            <a:avLst/>
            <a:gdLst/>
            <a:ahLst/>
            <a:cxnLst/>
            <a:rect r="r" b="b" t="t" l="l"/>
            <a:pathLst>
              <a:path h="288864" w="1217435">
                <a:moveTo>
                  <a:pt x="0" y="0"/>
                </a:moveTo>
                <a:lnTo>
                  <a:pt x="1217435" y="0"/>
                </a:lnTo>
                <a:lnTo>
                  <a:pt x="1217435" y="288864"/>
                </a:lnTo>
                <a:lnTo>
                  <a:pt x="0" y="2888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629560" y="9549032"/>
            <a:ext cx="1509448" cy="259480"/>
          </a:xfrm>
          <a:custGeom>
            <a:avLst/>
            <a:gdLst/>
            <a:ahLst/>
            <a:cxnLst/>
            <a:rect r="r" b="b" t="t" l="l"/>
            <a:pathLst>
              <a:path h="259480" w="1509448">
                <a:moveTo>
                  <a:pt x="0" y="0"/>
                </a:moveTo>
                <a:lnTo>
                  <a:pt x="1509448" y="0"/>
                </a:lnTo>
                <a:lnTo>
                  <a:pt x="1509448" y="259480"/>
                </a:lnTo>
                <a:lnTo>
                  <a:pt x="0" y="2594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169096" y="9213380"/>
            <a:ext cx="1180595" cy="895822"/>
          </a:xfrm>
          <a:custGeom>
            <a:avLst/>
            <a:gdLst/>
            <a:ahLst/>
            <a:cxnLst/>
            <a:rect r="r" b="b" t="t" l="l"/>
            <a:pathLst>
              <a:path h="895822" w="1180595">
                <a:moveTo>
                  <a:pt x="0" y="0"/>
                </a:moveTo>
                <a:lnTo>
                  <a:pt x="1180595" y="0"/>
                </a:lnTo>
                <a:lnTo>
                  <a:pt x="1180595" y="895822"/>
                </a:lnTo>
                <a:lnTo>
                  <a:pt x="0" y="895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47" t="0" r="-547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765216" y="9197052"/>
            <a:ext cx="928476" cy="928476"/>
          </a:xfrm>
          <a:custGeom>
            <a:avLst/>
            <a:gdLst/>
            <a:ahLst/>
            <a:cxnLst/>
            <a:rect r="r" b="b" t="t" l="l"/>
            <a:pathLst>
              <a:path h="928476" w="928476">
                <a:moveTo>
                  <a:pt x="0" y="0"/>
                </a:moveTo>
                <a:lnTo>
                  <a:pt x="928476" y="0"/>
                </a:lnTo>
                <a:lnTo>
                  <a:pt x="928476" y="928477"/>
                </a:lnTo>
                <a:lnTo>
                  <a:pt x="0" y="9284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622592" y="9383576"/>
            <a:ext cx="1837824" cy="555430"/>
          </a:xfrm>
          <a:custGeom>
            <a:avLst/>
            <a:gdLst/>
            <a:ahLst/>
            <a:cxnLst/>
            <a:rect r="r" b="b" t="t" l="l"/>
            <a:pathLst>
              <a:path h="555430" w="1837824">
                <a:moveTo>
                  <a:pt x="0" y="0"/>
                </a:moveTo>
                <a:lnTo>
                  <a:pt x="1837824" y="0"/>
                </a:lnTo>
                <a:lnTo>
                  <a:pt x="1837824" y="555430"/>
                </a:lnTo>
                <a:lnTo>
                  <a:pt x="0" y="555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27396" r="0" b="-46316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723063" y="9508001"/>
            <a:ext cx="1927882" cy="409280"/>
          </a:xfrm>
          <a:custGeom>
            <a:avLst/>
            <a:gdLst/>
            <a:ahLst/>
            <a:cxnLst/>
            <a:rect r="r" b="b" t="t" l="l"/>
            <a:pathLst>
              <a:path h="409280" w="1927882">
                <a:moveTo>
                  <a:pt x="0" y="0"/>
                </a:moveTo>
                <a:lnTo>
                  <a:pt x="1927881" y="0"/>
                </a:lnTo>
                <a:lnTo>
                  <a:pt x="1927881" y="409280"/>
                </a:lnTo>
                <a:lnTo>
                  <a:pt x="0" y="409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87521" r="0" b="-18352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599252" y="9535463"/>
            <a:ext cx="1137420" cy="251654"/>
          </a:xfrm>
          <a:custGeom>
            <a:avLst/>
            <a:gdLst/>
            <a:ahLst/>
            <a:cxnLst/>
            <a:rect r="r" b="b" t="t" l="l"/>
            <a:pathLst>
              <a:path h="251654" w="1137420">
                <a:moveTo>
                  <a:pt x="0" y="0"/>
                </a:moveTo>
                <a:lnTo>
                  <a:pt x="1137420" y="0"/>
                </a:lnTo>
                <a:lnTo>
                  <a:pt x="1137420" y="251655"/>
                </a:lnTo>
                <a:lnTo>
                  <a:pt x="0" y="2516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553200"/>
            <a:ext cx="15013350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0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Kultura je definována leadershipem ve firmě.</a:t>
            </a:r>
          </a:p>
        </p:txBody>
      </p:sp>
      <p:sp>
        <p:nvSpPr>
          <p:cNvPr name="Freeform 3" id="3"/>
          <p:cNvSpPr/>
          <p:nvPr/>
        </p:nvSpPr>
        <p:spPr>
          <a:xfrm flipH="true" flipV="true" rot="2521979">
            <a:off x="12497721" y="4831049"/>
            <a:ext cx="514660" cy="1614619"/>
          </a:xfrm>
          <a:custGeom>
            <a:avLst/>
            <a:gdLst/>
            <a:ahLst/>
            <a:cxnLst/>
            <a:rect r="r" b="b" t="t" l="l"/>
            <a:pathLst>
              <a:path h="1614619" w="514660">
                <a:moveTo>
                  <a:pt x="514660" y="1614619"/>
                </a:moveTo>
                <a:lnTo>
                  <a:pt x="0" y="1614619"/>
                </a:lnTo>
                <a:lnTo>
                  <a:pt x="0" y="0"/>
                </a:lnTo>
                <a:lnTo>
                  <a:pt x="514660" y="0"/>
                </a:lnTo>
                <a:lnTo>
                  <a:pt x="514660" y="161461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787880" y="5062571"/>
            <a:ext cx="3700766" cy="374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2843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Jak chápou roli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553200"/>
            <a:ext cx="15013350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0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Kultura je definována leadershipem ve firmě.</a:t>
            </a:r>
          </a:p>
        </p:txBody>
      </p:sp>
      <p:sp>
        <p:nvSpPr>
          <p:cNvPr name="Freeform 3" id="3"/>
          <p:cNvSpPr/>
          <p:nvPr/>
        </p:nvSpPr>
        <p:spPr>
          <a:xfrm flipH="true" flipV="true" rot="2521979">
            <a:off x="12497721" y="4831049"/>
            <a:ext cx="514660" cy="1614619"/>
          </a:xfrm>
          <a:custGeom>
            <a:avLst/>
            <a:gdLst/>
            <a:ahLst/>
            <a:cxnLst/>
            <a:rect r="r" b="b" t="t" l="l"/>
            <a:pathLst>
              <a:path h="1614619" w="514660">
                <a:moveTo>
                  <a:pt x="514660" y="1614619"/>
                </a:moveTo>
                <a:lnTo>
                  <a:pt x="0" y="1614619"/>
                </a:lnTo>
                <a:lnTo>
                  <a:pt x="0" y="0"/>
                </a:lnTo>
                <a:lnTo>
                  <a:pt x="514660" y="0"/>
                </a:lnTo>
                <a:lnTo>
                  <a:pt x="514660" y="161461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787880" y="5062571"/>
            <a:ext cx="3700766" cy="374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2843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Jak chápou roli</a:t>
            </a:r>
          </a:p>
        </p:txBody>
      </p:sp>
      <p:sp>
        <p:nvSpPr>
          <p:cNvPr name="Freeform 5" id="5"/>
          <p:cNvSpPr/>
          <p:nvPr/>
        </p:nvSpPr>
        <p:spPr>
          <a:xfrm flipH="true" flipV="true" rot="-1079739">
            <a:off x="11478009" y="4629869"/>
            <a:ext cx="514660" cy="1614619"/>
          </a:xfrm>
          <a:custGeom>
            <a:avLst/>
            <a:gdLst/>
            <a:ahLst/>
            <a:cxnLst/>
            <a:rect r="r" b="b" t="t" l="l"/>
            <a:pathLst>
              <a:path h="1614619" w="514660">
                <a:moveTo>
                  <a:pt x="514660" y="1614618"/>
                </a:moveTo>
                <a:lnTo>
                  <a:pt x="0" y="1614618"/>
                </a:lnTo>
                <a:lnTo>
                  <a:pt x="0" y="0"/>
                </a:lnTo>
                <a:lnTo>
                  <a:pt x="514660" y="0"/>
                </a:lnTo>
                <a:lnTo>
                  <a:pt x="514660" y="16146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904668" y="3948554"/>
            <a:ext cx="4441432" cy="374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2843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 co jsou odměněni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553200"/>
            <a:ext cx="15013350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0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Kultura je definována leadershipem ve firmě.</a:t>
            </a:r>
          </a:p>
        </p:txBody>
      </p:sp>
      <p:sp>
        <p:nvSpPr>
          <p:cNvPr name="Freeform 3" id="3"/>
          <p:cNvSpPr/>
          <p:nvPr/>
        </p:nvSpPr>
        <p:spPr>
          <a:xfrm flipH="true" flipV="true" rot="2521979">
            <a:off x="12497721" y="4831049"/>
            <a:ext cx="514660" cy="1614619"/>
          </a:xfrm>
          <a:custGeom>
            <a:avLst/>
            <a:gdLst/>
            <a:ahLst/>
            <a:cxnLst/>
            <a:rect r="r" b="b" t="t" l="l"/>
            <a:pathLst>
              <a:path h="1614619" w="514660">
                <a:moveTo>
                  <a:pt x="514660" y="1614619"/>
                </a:moveTo>
                <a:lnTo>
                  <a:pt x="0" y="1614619"/>
                </a:lnTo>
                <a:lnTo>
                  <a:pt x="0" y="0"/>
                </a:lnTo>
                <a:lnTo>
                  <a:pt x="514660" y="0"/>
                </a:lnTo>
                <a:lnTo>
                  <a:pt x="514660" y="161461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787880" y="5062571"/>
            <a:ext cx="3700766" cy="374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2843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Jak chápou roli</a:t>
            </a:r>
          </a:p>
        </p:txBody>
      </p:sp>
      <p:sp>
        <p:nvSpPr>
          <p:cNvPr name="Freeform 5" id="5"/>
          <p:cNvSpPr/>
          <p:nvPr/>
        </p:nvSpPr>
        <p:spPr>
          <a:xfrm flipH="true" flipV="true" rot="-1079739">
            <a:off x="11478009" y="4629869"/>
            <a:ext cx="514660" cy="1614619"/>
          </a:xfrm>
          <a:custGeom>
            <a:avLst/>
            <a:gdLst/>
            <a:ahLst/>
            <a:cxnLst/>
            <a:rect r="r" b="b" t="t" l="l"/>
            <a:pathLst>
              <a:path h="1614619" w="514660">
                <a:moveTo>
                  <a:pt x="514660" y="1614618"/>
                </a:moveTo>
                <a:lnTo>
                  <a:pt x="0" y="1614618"/>
                </a:lnTo>
                <a:lnTo>
                  <a:pt x="0" y="0"/>
                </a:lnTo>
                <a:lnTo>
                  <a:pt x="514660" y="0"/>
                </a:lnTo>
                <a:lnTo>
                  <a:pt x="514660" y="16146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904668" y="3948554"/>
            <a:ext cx="4441432" cy="374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2843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 co jsou odměněni</a:t>
            </a:r>
          </a:p>
        </p:txBody>
      </p:sp>
      <p:sp>
        <p:nvSpPr>
          <p:cNvPr name="Freeform 7" id="7"/>
          <p:cNvSpPr/>
          <p:nvPr/>
        </p:nvSpPr>
        <p:spPr>
          <a:xfrm flipH="true" flipV="true" rot="-3309450">
            <a:off x="10491977" y="5086421"/>
            <a:ext cx="514660" cy="1614619"/>
          </a:xfrm>
          <a:custGeom>
            <a:avLst/>
            <a:gdLst/>
            <a:ahLst/>
            <a:cxnLst/>
            <a:rect r="r" b="b" t="t" l="l"/>
            <a:pathLst>
              <a:path h="1614619" w="514660">
                <a:moveTo>
                  <a:pt x="514659" y="1614619"/>
                </a:moveTo>
                <a:lnTo>
                  <a:pt x="0" y="1614619"/>
                </a:lnTo>
                <a:lnTo>
                  <a:pt x="0" y="0"/>
                </a:lnTo>
                <a:lnTo>
                  <a:pt x="514659" y="0"/>
                </a:lnTo>
                <a:lnTo>
                  <a:pt x="514659" y="161461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-1035565">
            <a:off x="7999633" y="4621410"/>
            <a:ext cx="3206988" cy="719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2843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Kolik mají času na vedení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553200"/>
            <a:ext cx="15013350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0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Kultura je definována leadershipem ve firmě.</a:t>
            </a:r>
          </a:p>
        </p:txBody>
      </p:sp>
      <p:sp>
        <p:nvSpPr>
          <p:cNvPr name="Freeform 3" id="3"/>
          <p:cNvSpPr/>
          <p:nvPr/>
        </p:nvSpPr>
        <p:spPr>
          <a:xfrm flipH="true" flipV="true" rot="2521979">
            <a:off x="12497721" y="4831049"/>
            <a:ext cx="514660" cy="1614619"/>
          </a:xfrm>
          <a:custGeom>
            <a:avLst/>
            <a:gdLst/>
            <a:ahLst/>
            <a:cxnLst/>
            <a:rect r="r" b="b" t="t" l="l"/>
            <a:pathLst>
              <a:path h="1614619" w="514660">
                <a:moveTo>
                  <a:pt x="514660" y="1614619"/>
                </a:moveTo>
                <a:lnTo>
                  <a:pt x="0" y="1614619"/>
                </a:lnTo>
                <a:lnTo>
                  <a:pt x="0" y="0"/>
                </a:lnTo>
                <a:lnTo>
                  <a:pt x="514660" y="0"/>
                </a:lnTo>
                <a:lnTo>
                  <a:pt x="514660" y="161461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787880" y="5062571"/>
            <a:ext cx="3700766" cy="374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2843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Jak chápou roli</a:t>
            </a:r>
          </a:p>
        </p:txBody>
      </p:sp>
      <p:sp>
        <p:nvSpPr>
          <p:cNvPr name="Freeform 5" id="5"/>
          <p:cNvSpPr/>
          <p:nvPr/>
        </p:nvSpPr>
        <p:spPr>
          <a:xfrm flipH="true" flipV="true" rot="-1079739">
            <a:off x="11478009" y="4629869"/>
            <a:ext cx="514660" cy="1614619"/>
          </a:xfrm>
          <a:custGeom>
            <a:avLst/>
            <a:gdLst/>
            <a:ahLst/>
            <a:cxnLst/>
            <a:rect r="r" b="b" t="t" l="l"/>
            <a:pathLst>
              <a:path h="1614619" w="514660">
                <a:moveTo>
                  <a:pt x="514660" y="1614618"/>
                </a:moveTo>
                <a:lnTo>
                  <a:pt x="0" y="1614618"/>
                </a:lnTo>
                <a:lnTo>
                  <a:pt x="0" y="0"/>
                </a:lnTo>
                <a:lnTo>
                  <a:pt x="514660" y="0"/>
                </a:lnTo>
                <a:lnTo>
                  <a:pt x="514660" y="16146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904668" y="3948554"/>
            <a:ext cx="4441432" cy="374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2843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 co jsou odměněni</a:t>
            </a:r>
          </a:p>
        </p:txBody>
      </p:sp>
      <p:sp>
        <p:nvSpPr>
          <p:cNvPr name="Freeform 7" id="7"/>
          <p:cNvSpPr/>
          <p:nvPr/>
        </p:nvSpPr>
        <p:spPr>
          <a:xfrm flipH="true" flipV="true" rot="-3309450">
            <a:off x="10491977" y="5086421"/>
            <a:ext cx="514660" cy="1614619"/>
          </a:xfrm>
          <a:custGeom>
            <a:avLst/>
            <a:gdLst/>
            <a:ahLst/>
            <a:cxnLst/>
            <a:rect r="r" b="b" t="t" l="l"/>
            <a:pathLst>
              <a:path h="1614619" w="514660">
                <a:moveTo>
                  <a:pt x="514659" y="1614619"/>
                </a:moveTo>
                <a:lnTo>
                  <a:pt x="0" y="1614619"/>
                </a:lnTo>
                <a:lnTo>
                  <a:pt x="0" y="0"/>
                </a:lnTo>
                <a:lnTo>
                  <a:pt x="514659" y="0"/>
                </a:lnTo>
                <a:lnTo>
                  <a:pt x="514659" y="161461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-1035565">
            <a:off x="7999633" y="4621410"/>
            <a:ext cx="3206988" cy="719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2843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Kolik mají času na vedení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-2813065">
            <a:off x="12243204" y="7269891"/>
            <a:ext cx="514660" cy="1614619"/>
          </a:xfrm>
          <a:custGeom>
            <a:avLst/>
            <a:gdLst/>
            <a:ahLst/>
            <a:cxnLst/>
            <a:rect r="r" b="b" t="t" l="l"/>
            <a:pathLst>
              <a:path h="1614619" w="514660">
                <a:moveTo>
                  <a:pt x="514660" y="0"/>
                </a:moveTo>
                <a:lnTo>
                  <a:pt x="0" y="0"/>
                </a:lnTo>
                <a:lnTo>
                  <a:pt x="0" y="1614618"/>
                </a:lnTo>
                <a:lnTo>
                  <a:pt x="514660" y="1614618"/>
                </a:lnTo>
                <a:lnTo>
                  <a:pt x="51466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265728" y="8134350"/>
            <a:ext cx="3700766" cy="719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2843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Kdo a jak na vedení lidí fakt tlačí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46725" y="6172200"/>
            <a:ext cx="13394550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7"/>
              </a:lnSpc>
            </a:pPr>
            <a:r>
              <a:rPr lang="en-US" sz="503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86% manažerů tvrdí, že kultura je klíčová pro budoucí úspěch jejich týmu.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46725" y="6553200"/>
            <a:ext cx="13394550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7"/>
              </a:lnSpc>
            </a:pPr>
            <a:r>
              <a:rPr lang="en-US" sz="503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Pouze 24% manažerů tvrdí, že pro kulturu dělají něco každý den.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5905500"/>
            <a:ext cx="16230600" cy="704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8"/>
              </a:lnSpc>
            </a:pPr>
            <a:r>
              <a:rPr lang="en-US" sz="46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Když dáváte zpětnou vazbu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5905500"/>
            <a:ext cx="16230600" cy="1409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8"/>
              </a:lnSpc>
            </a:pPr>
            <a:r>
              <a:rPr lang="en-US" sz="46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Když dáváte zpětnou vazbu</a:t>
            </a:r>
          </a:p>
          <a:p>
            <a:pPr algn="l">
              <a:lnSpc>
                <a:spcPts val="5568"/>
              </a:lnSpc>
            </a:pPr>
            <a:r>
              <a:rPr lang="en-US" sz="46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Když máte pravidelné schůzky se svými lidmi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5905500"/>
            <a:ext cx="16230600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8"/>
              </a:lnSpc>
            </a:pPr>
            <a:r>
              <a:rPr lang="en-US" sz="46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Když dáváte zpětnou vazbu</a:t>
            </a:r>
          </a:p>
          <a:p>
            <a:pPr algn="l">
              <a:lnSpc>
                <a:spcPts val="5568"/>
              </a:lnSpc>
            </a:pPr>
            <a:r>
              <a:rPr lang="en-US" sz="46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Když máte pravidelné schůzky se svými lidmi</a:t>
            </a:r>
          </a:p>
          <a:p>
            <a:pPr algn="l">
              <a:lnSpc>
                <a:spcPts val="5568"/>
              </a:lnSpc>
            </a:pPr>
            <a:r>
              <a:rPr lang="en-US" sz="46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Když se snažíte naslouchat ostatním názorům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5905500"/>
            <a:ext cx="16230600" cy="2819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8"/>
              </a:lnSpc>
            </a:pPr>
            <a:r>
              <a:rPr lang="en-US" sz="46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Když dáváte zpětnou vazbu</a:t>
            </a:r>
          </a:p>
          <a:p>
            <a:pPr algn="l">
              <a:lnSpc>
                <a:spcPts val="5568"/>
              </a:lnSpc>
            </a:pPr>
            <a:r>
              <a:rPr lang="en-US" sz="46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Když máte pravidelné schůzky se svými lidmi</a:t>
            </a:r>
          </a:p>
          <a:p>
            <a:pPr algn="l">
              <a:lnSpc>
                <a:spcPts val="5568"/>
              </a:lnSpc>
            </a:pPr>
            <a:r>
              <a:rPr lang="en-US" sz="46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Když se snažíte naslouchat ostatním názorům</a:t>
            </a:r>
          </a:p>
          <a:p>
            <a:pPr algn="l">
              <a:lnSpc>
                <a:spcPts val="5568"/>
              </a:lnSpc>
            </a:pPr>
            <a:r>
              <a:rPr lang="en-US" sz="46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Když netolerujete nevhodné chování na pracovišti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65901" y="1306706"/>
            <a:ext cx="13160538" cy="13160538"/>
          </a:xfrm>
          <a:custGeom>
            <a:avLst/>
            <a:gdLst/>
            <a:ahLst/>
            <a:cxnLst/>
            <a:rect r="r" b="b" t="t" l="l"/>
            <a:pathLst>
              <a:path h="13160538" w="13160538">
                <a:moveTo>
                  <a:pt x="0" y="0"/>
                </a:moveTo>
                <a:lnTo>
                  <a:pt x="13160538" y="0"/>
                </a:lnTo>
                <a:lnTo>
                  <a:pt x="13160538" y="13160538"/>
                </a:lnTo>
                <a:lnTo>
                  <a:pt x="0" y="131605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6260709"/>
            <a:ext cx="11527453" cy="276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79"/>
              </a:lnSpc>
            </a:pPr>
            <a:r>
              <a:rPr lang="en-US" sz="1102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 je to firemní kultura?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01801" y="6530281"/>
            <a:ext cx="7586199" cy="6455166"/>
          </a:xfrm>
          <a:custGeom>
            <a:avLst/>
            <a:gdLst/>
            <a:ahLst/>
            <a:cxnLst/>
            <a:rect r="r" b="b" t="t" l="l"/>
            <a:pathLst>
              <a:path h="6455166" w="7586199">
                <a:moveTo>
                  <a:pt x="0" y="0"/>
                </a:moveTo>
                <a:lnTo>
                  <a:pt x="7586199" y="0"/>
                </a:lnTo>
                <a:lnTo>
                  <a:pt x="7586199" y="6455166"/>
                </a:lnTo>
                <a:lnTo>
                  <a:pt x="0" y="64551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6260709"/>
            <a:ext cx="11527453" cy="276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79"/>
              </a:lnSpc>
            </a:pPr>
            <a:r>
              <a:rPr lang="en-US" sz="1102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Top management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7315200"/>
            <a:ext cx="14612803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27"/>
              </a:lnSpc>
            </a:pPr>
            <a:r>
              <a:rPr lang="en-US" sz="8356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Všechny problémy začínají nahoře.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981920" y="2171700"/>
            <a:ext cx="7306080" cy="10965974"/>
          </a:xfrm>
          <a:custGeom>
            <a:avLst/>
            <a:gdLst/>
            <a:ahLst/>
            <a:cxnLst/>
            <a:rect r="r" b="b" t="t" l="l"/>
            <a:pathLst>
              <a:path h="10965974" w="7306080">
                <a:moveTo>
                  <a:pt x="0" y="0"/>
                </a:moveTo>
                <a:lnTo>
                  <a:pt x="7306080" y="0"/>
                </a:lnTo>
                <a:lnTo>
                  <a:pt x="7306080" y="10965974"/>
                </a:lnTo>
                <a:lnTo>
                  <a:pt x="0" y="10965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90875"/>
            <a:ext cx="12876620" cy="1837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53"/>
              </a:lnSpc>
            </a:pPr>
            <a:r>
              <a:rPr lang="en-US" sz="6044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Obecně je pro firmy hrozně složité řešit témata...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638925"/>
            <a:ext cx="16230600" cy="134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7"/>
              </a:lnSpc>
            </a:pPr>
            <a:r>
              <a:rPr lang="en-US" sz="8756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celku.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5972175"/>
            <a:ext cx="16230600" cy="267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7"/>
              </a:lnSpc>
            </a:pPr>
            <a:r>
              <a:rPr lang="en-US" sz="8756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Ty témata, které jsou všech, ale zároveň nikoho.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029325"/>
            <a:ext cx="16230600" cy="64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Kvalita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029325"/>
            <a:ext cx="16230600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Kvalita</a:t>
            </a:r>
          </a:p>
          <a:p>
            <a:pPr algn="ctr">
              <a:lnSpc>
                <a:spcPts val="5039"/>
              </a:lnSpc>
            </a:pPr>
            <a:r>
              <a:rPr lang="en-US" sz="41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Kyberbezpečnost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029325"/>
            <a:ext cx="16230600" cy="192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Kvalita</a:t>
            </a:r>
          </a:p>
          <a:p>
            <a:pPr algn="ctr">
              <a:lnSpc>
                <a:spcPts val="5039"/>
              </a:lnSpc>
            </a:pPr>
            <a:r>
              <a:rPr lang="en-US" sz="41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Kyberbezpečnost</a:t>
            </a:r>
          </a:p>
          <a:p>
            <a:pPr algn="ctr">
              <a:lnSpc>
                <a:spcPts val="5039"/>
              </a:lnSpc>
            </a:pPr>
            <a:r>
              <a:rPr lang="en-US" sz="41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Firemní kultura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90875"/>
            <a:ext cx="12876620" cy="923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53"/>
              </a:lnSpc>
            </a:pPr>
            <a:r>
              <a:rPr lang="en-US" sz="6044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A mohou za to hlavně...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968012" y="7315200"/>
            <a:ext cx="4604023" cy="5231844"/>
          </a:xfrm>
          <a:custGeom>
            <a:avLst/>
            <a:gdLst/>
            <a:ahLst/>
            <a:cxnLst/>
            <a:rect r="r" b="b" t="t" l="l"/>
            <a:pathLst>
              <a:path h="5231844" w="4604023">
                <a:moveTo>
                  <a:pt x="0" y="0"/>
                </a:moveTo>
                <a:lnTo>
                  <a:pt x="4604023" y="0"/>
                </a:lnTo>
                <a:lnTo>
                  <a:pt x="4604023" y="5231844"/>
                </a:lnTo>
                <a:lnTo>
                  <a:pt x="0" y="5231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60617" y="7226856"/>
            <a:ext cx="4604023" cy="5231844"/>
          </a:xfrm>
          <a:custGeom>
            <a:avLst/>
            <a:gdLst/>
            <a:ahLst/>
            <a:cxnLst/>
            <a:rect r="r" b="b" t="t" l="l"/>
            <a:pathLst>
              <a:path h="5231844" w="4604023">
                <a:moveTo>
                  <a:pt x="0" y="0"/>
                </a:moveTo>
                <a:lnTo>
                  <a:pt x="4604023" y="0"/>
                </a:lnTo>
                <a:lnTo>
                  <a:pt x="4604023" y="5231844"/>
                </a:lnTo>
                <a:lnTo>
                  <a:pt x="0" y="5231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5308062"/>
            <a:ext cx="15644768" cy="1337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7"/>
              </a:lnSpc>
            </a:pPr>
            <a:r>
              <a:rPr lang="en-US" sz="8756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Sila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450274" y="7315200"/>
            <a:ext cx="4604023" cy="5231844"/>
          </a:xfrm>
          <a:custGeom>
            <a:avLst/>
            <a:gdLst/>
            <a:ahLst/>
            <a:cxnLst/>
            <a:rect r="r" b="b" t="t" l="l"/>
            <a:pathLst>
              <a:path h="5231844" w="4604023">
                <a:moveTo>
                  <a:pt x="0" y="0"/>
                </a:moveTo>
                <a:lnTo>
                  <a:pt x="4604022" y="0"/>
                </a:lnTo>
                <a:lnTo>
                  <a:pt x="4604022" y="5231844"/>
                </a:lnTo>
                <a:lnTo>
                  <a:pt x="0" y="5231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683977" y="7226856"/>
            <a:ext cx="4604023" cy="5231844"/>
          </a:xfrm>
          <a:custGeom>
            <a:avLst/>
            <a:gdLst/>
            <a:ahLst/>
            <a:cxnLst/>
            <a:rect r="r" b="b" t="t" l="l"/>
            <a:pathLst>
              <a:path h="5231844" w="4604023">
                <a:moveTo>
                  <a:pt x="0" y="0"/>
                </a:moveTo>
                <a:lnTo>
                  <a:pt x="4604023" y="0"/>
                </a:lnTo>
                <a:lnTo>
                  <a:pt x="4604023" y="5231844"/>
                </a:lnTo>
                <a:lnTo>
                  <a:pt x="0" y="5231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53505" y="7315200"/>
            <a:ext cx="4604023" cy="5231844"/>
          </a:xfrm>
          <a:custGeom>
            <a:avLst/>
            <a:gdLst/>
            <a:ahLst/>
            <a:cxnLst/>
            <a:rect r="r" b="b" t="t" l="l"/>
            <a:pathLst>
              <a:path h="5231844" w="4604023">
                <a:moveTo>
                  <a:pt x="0" y="0"/>
                </a:moveTo>
                <a:lnTo>
                  <a:pt x="4604022" y="0"/>
                </a:lnTo>
                <a:lnTo>
                  <a:pt x="4604022" y="5231844"/>
                </a:lnTo>
                <a:lnTo>
                  <a:pt x="0" y="5231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287342" y="4136721"/>
            <a:ext cx="5713316" cy="6356958"/>
          </a:xfrm>
          <a:custGeom>
            <a:avLst/>
            <a:gdLst/>
            <a:ahLst/>
            <a:cxnLst/>
            <a:rect r="r" b="b" t="t" l="l"/>
            <a:pathLst>
              <a:path h="6356958" w="5713316">
                <a:moveTo>
                  <a:pt x="0" y="0"/>
                </a:moveTo>
                <a:lnTo>
                  <a:pt x="5713316" y="0"/>
                </a:lnTo>
                <a:lnTo>
                  <a:pt x="571331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AutoShape 3" id="3"/>
          <p:cNvSpPr/>
          <p:nvPr/>
        </p:nvSpPr>
        <p:spPr>
          <a:xfrm>
            <a:off x="12000658" y="733425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4" id="4"/>
          <p:cNvGrpSpPr/>
          <p:nvPr/>
        </p:nvGrpSpPr>
        <p:grpSpPr>
          <a:xfrm rot="0">
            <a:off x="6457950" y="4248150"/>
            <a:ext cx="5268191" cy="6040087"/>
            <a:chOff x="0" y="0"/>
            <a:chExt cx="1387507" cy="159080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87507" cy="1590805"/>
            </a:xfrm>
            <a:custGeom>
              <a:avLst/>
              <a:gdLst/>
              <a:ahLst/>
              <a:cxnLst/>
              <a:rect r="r" b="b" t="t" l="l"/>
              <a:pathLst>
                <a:path h="1590805" w="1387507">
                  <a:moveTo>
                    <a:pt x="0" y="0"/>
                  </a:moveTo>
                  <a:lnTo>
                    <a:pt x="1387507" y="0"/>
                  </a:lnTo>
                  <a:lnTo>
                    <a:pt x="1387507" y="1590805"/>
                  </a:lnTo>
                  <a:lnTo>
                    <a:pt x="0" y="1590805"/>
                  </a:lnTo>
                  <a:close/>
                </a:path>
              </a:pathLst>
            </a:custGeom>
            <a:solidFill>
              <a:srgbClr val="ECEBE9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387507" cy="16384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7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6541833" y="5429250"/>
            <a:ext cx="5204334" cy="3810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04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Firemní </a:t>
            </a:r>
            <a:r>
              <a:rPr lang="en-US" sz="504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kultura je to, co cítíte v neděli večer, když myslíte na pondělní práci.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60617" y="7226856"/>
            <a:ext cx="4604023" cy="5231844"/>
          </a:xfrm>
          <a:custGeom>
            <a:avLst/>
            <a:gdLst/>
            <a:ahLst/>
            <a:cxnLst/>
            <a:rect r="r" b="b" t="t" l="l"/>
            <a:pathLst>
              <a:path h="5231844" w="4604023">
                <a:moveTo>
                  <a:pt x="0" y="0"/>
                </a:moveTo>
                <a:lnTo>
                  <a:pt x="4604023" y="0"/>
                </a:lnTo>
                <a:lnTo>
                  <a:pt x="4604023" y="5231844"/>
                </a:lnTo>
                <a:lnTo>
                  <a:pt x="0" y="5231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450274" y="7315200"/>
            <a:ext cx="4604023" cy="5231844"/>
          </a:xfrm>
          <a:custGeom>
            <a:avLst/>
            <a:gdLst/>
            <a:ahLst/>
            <a:cxnLst/>
            <a:rect r="r" b="b" t="t" l="l"/>
            <a:pathLst>
              <a:path h="5231844" w="4604023">
                <a:moveTo>
                  <a:pt x="0" y="0"/>
                </a:moveTo>
                <a:lnTo>
                  <a:pt x="4604022" y="0"/>
                </a:lnTo>
                <a:lnTo>
                  <a:pt x="4604022" y="5231844"/>
                </a:lnTo>
                <a:lnTo>
                  <a:pt x="0" y="5231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83977" y="7226856"/>
            <a:ext cx="4604023" cy="5231844"/>
          </a:xfrm>
          <a:custGeom>
            <a:avLst/>
            <a:gdLst/>
            <a:ahLst/>
            <a:cxnLst/>
            <a:rect r="r" b="b" t="t" l="l"/>
            <a:pathLst>
              <a:path h="5231844" w="4604023">
                <a:moveTo>
                  <a:pt x="0" y="0"/>
                </a:moveTo>
                <a:lnTo>
                  <a:pt x="4604023" y="0"/>
                </a:lnTo>
                <a:lnTo>
                  <a:pt x="4604023" y="5231844"/>
                </a:lnTo>
                <a:lnTo>
                  <a:pt x="0" y="5231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453505" y="7315200"/>
            <a:ext cx="4604023" cy="5231844"/>
          </a:xfrm>
          <a:custGeom>
            <a:avLst/>
            <a:gdLst/>
            <a:ahLst/>
            <a:cxnLst/>
            <a:rect r="r" b="b" t="t" l="l"/>
            <a:pathLst>
              <a:path h="5231844" w="4604023">
                <a:moveTo>
                  <a:pt x="0" y="0"/>
                </a:moveTo>
                <a:lnTo>
                  <a:pt x="4604022" y="0"/>
                </a:lnTo>
                <a:lnTo>
                  <a:pt x="4604022" y="5231844"/>
                </a:lnTo>
                <a:lnTo>
                  <a:pt x="0" y="5231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90127">
            <a:off x="16772654" y="3480628"/>
            <a:ext cx="1541228" cy="2344073"/>
          </a:xfrm>
          <a:custGeom>
            <a:avLst/>
            <a:gdLst/>
            <a:ahLst/>
            <a:cxnLst/>
            <a:rect r="r" b="b" t="t" l="l"/>
            <a:pathLst>
              <a:path h="2344073" w="1541228">
                <a:moveTo>
                  <a:pt x="0" y="0"/>
                </a:moveTo>
                <a:lnTo>
                  <a:pt x="1541228" y="0"/>
                </a:lnTo>
                <a:lnTo>
                  <a:pt x="1541228" y="2344073"/>
                </a:lnTo>
                <a:lnTo>
                  <a:pt x="0" y="2344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4376840">
            <a:off x="13213512" y="5114839"/>
            <a:ext cx="2978706" cy="2315944"/>
          </a:xfrm>
          <a:custGeom>
            <a:avLst/>
            <a:gdLst/>
            <a:ahLst/>
            <a:cxnLst/>
            <a:rect r="r" b="b" t="t" l="l"/>
            <a:pathLst>
              <a:path h="2315944" w="2978706">
                <a:moveTo>
                  <a:pt x="0" y="0"/>
                </a:moveTo>
                <a:lnTo>
                  <a:pt x="2978706" y="0"/>
                </a:lnTo>
                <a:lnTo>
                  <a:pt x="2978706" y="2315944"/>
                </a:lnTo>
                <a:lnTo>
                  <a:pt x="0" y="2315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5308062"/>
            <a:ext cx="2885784" cy="1337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7"/>
              </a:lnSpc>
            </a:pPr>
            <a:r>
              <a:rPr lang="en-US" sz="8756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Sila</a:t>
            </a:r>
          </a:p>
        </p:txBody>
      </p:sp>
      <p:sp>
        <p:nvSpPr>
          <p:cNvPr name="TextBox 9" id="9"/>
          <p:cNvSpPr txBox="true"/>
          <p:nvPr/>
        </p:nvSpPr>
        <p:spPr>
          <a:xfrm rot="-5471843">
            <a:off x="13398928" y="5794416"/>
            <a:ext cx="2114791" cy="696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9"/>
              </a:lnSpc>
            </a:pPr>
            <a:r>
              <a:rPr lang="en-US" sz="22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Nechce někdo řešit kvalitu?</a:t>
            </a: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60617" y="7226856"/>
            <a:ext cx="4604023" cy="5231844"/>
          </a:xfrm>
          <a:custGeom>
            <a:avLst/>
            <a:gdLst/>
            <a:ahLst/>
            <a:cxnLst/>
            <a:rect r="r" b="b" t="t" l="l"/>
            <a:pathLst>
              <a:path h="5231844" w="4604023">
                <a:moveTo>
                  <a:pt x="0" y="0"/>
                </a:moveTo>
                <a:lnTo>
                  <a:pt x="4604023" y="0"/>
                </a:lnTo>
                <a:lnTo>
                  <a:pt x="4604023" y="5231844"/>
                </a:lnTo>
                <a:lnTo>
                  <a:pt x="0" y="5231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450274" y="7315200"/>
            <a:ext cx="4604023" cy="5231844"/>
          </a:xfrm>
          <a:custGeom>
            <a:avLst/>
            <a:gdLst/>
            <a:ahLst/>
            <a:cxnLst/>
            <a:rect r="r" b="b" t="t" l="l"/>
            <a:pathLst>
              <a:path h="5231844" w="4604023">
                <a:moveTo>
                  <a:pt x="0" y="0"/>
                </a:moveTo>
                <a:lnTo>
                  <a:pt x="4604022" y="0"/>
                </a:lnTo>
                <a:lnTo>
                  <a:pt x="4604022" y="5231844"/>
                </a:lnTo>
                <a:lnTo>
                  <a:pt x="0" y="5231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83977" y="7226856"/>
            <a:ext cx="4604023" cy="5231844"/>
          </a:xfrm>
          <a:custGeom>
            <a:avLst/>
            <a:gdLst/>
            <a:ahLst/>
            <a:cxnLst/>
            <a:rect r="r" b="b" t="t" l="l"/>
            <a:pathLst>
              <a:path h="5231844" w="4604023">
                <a:moveTo>
                  <a:pt x="0" y="0"/>
                </a:moveTo>
                <a:lnTo>
                  <a:pt x="4604023" y="0"/>
                </a:lnTo>
                <a:lnTo>
                  <a:pt x="4604023" y="5231844"/>
                </a:lnTo>
                <a:lnTo>
                  <a:pt x="0" y="5231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453505" y="7315200"/>
            <a:ext cx="4604023" cy="5231844"/>
          </a:xfrm>
          <a:custGeom>
            <a:avLst/>
            <a:gdLst/>
            <a:ahLst/>
            <a:cxnLst/>
            <a:rect r="r" b="b" t="t" l="l"/>
            <a:pathLst>
              <a:path h="5231844" w="4604023">
                <a:moveTo>
                  <a:pt x="0" y="0"/>
                </a:moveTo>
                <a:lnTo>
                  <a:pt x="4604022" y="0"/>
                </a:lnTo>
                <a:lnTo>
                  <a:pt x="4604022" y="5231844"/>
                </a:lnTo>
                <a:lnTo>
                  <a:pt x="0" y="5231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90127">
            <a:off x="16772654" y="3480628"/>
            <a:ext cx="1541228" cy="2344073"/>
          </a:xfrm>
          <a:custGeom>
            <a:avLst/>
            <a:gdLst/>
            <a:ahLst/>
            <a:cxnLst/>
            <a:rect r="r" b="b" t="t" l="l"/>
            <a:pathLst>
              <a:path h="2344073" w="1541228">
                <a:moveTo>
                  <a:pt x="0" y="0"/>
                </a:moveTo>
                <a:lnTo>
                  <a:pt x="1541228" y="0"/>
                </a:lnTo>
                <a:lnTo>
                  <a:pt x="1541228" y="2344073"/>
                </a:lnTo>
                <a:lnTo>
                  <a:pt x="0" y="2344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4376840">
            <a:off x="13213512" y="5114839"/>
            <a:ext cx="2978706" cy="2315944"/>
          </a:xfrm>
          <a:custGeom>
            <a:avLst/>
            <a:gdLst/>
            <a:ahLst/>
            <a:cxnLst/>
            <a:rect r="r" b="b" t="t" l="l"/>
            <a:pathLst>
              <a:path h="2315944" w="2978706">
                <a:moveTo>
                  <a:pt x="0" y="0"/>
                </a:moveTo>
                <a:lnTo>
                  <a:pt x="2978706" y="0"/>
                </a:lnTo>
                <a:lnTo>
                  <a:pt x="2978706" y="2315944"/>
                </a:lnTo>
                <a:lnTo>
                  <a:pt x="0" y="2315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5308062"/>
            <a:ext cx="2885784" cy="1337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7"/>
              </a:lnSpc>
            </a:pPr>
            <a:r>
              <a:rPr lang="en-US" sz="8756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Sila</a:t>
            </a:r>
          </a:p>
        </p:txBody>
      </p:sp>
      <p:sp>
        <p:nvSpPr>
          <p:cNvPr name="TextBox 9" id="9"/>
          <p:cNvSpPr txBox="true"/>
          <p:nvPr/>
        </p:nvSpPr>
        <p:spPr>
          <a:xfrm rot="-5471843">
            <a:off x="13398928" y="5794416"/>
            <a:ext cx="2114791" cy="696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9"/>
              </a:lnSpc>
            </a:pPr>
            <a:r>
              <a:rPr lang="en-US" sz="22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Nechce někdo řešit kvalitu?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882456">
            <a:off x="6927894" y="5114839"/>
            <a:ext cx="2978706" cy="2315944"/>
          </a:xfrm>
          <a:custGeom>
            <a:avLst/>
            <a:gdLst/>
            <a:ahLst/>
            <a:cxnLst/>
            <a:rect r="r" b="b" t="t" l="l"/>
            <a:pathLst>
              <a:path h="2315944" w="2978706">
                <a:moveTo>
                  <a:pt x="0" y="0"/>
                </a:moveTo>
                <a:lnTo>
                  <a:pt x="2978706" y="0"/>
                </a:lnTo>
                <a:lnTo>
                  <a:pt x="2978706" y="2315944"/>
                </a:lnTo>
                <a:lnTo>
                  <a:pt x="0" y="2315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212547">
            <a:off x="7479909" y="5673005"/>
            <a:ext cx="2114791" cy="696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9"/>
              </a:lnSpc>
            </a:pPr>
            <a:r>
              <a:rPr lang="en-US" sz="22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 nemám v popisu práce.</a:t>
            </a: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344025"/>
            <a:ext cx="16230600" cy="208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27"/>
              </a:lnSpc>
            </a:pPr>
            <a:r>
              <a:rPr lang="en-US" sz="6856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Podle výzkumů se 83% firem setkává s tzv. silovými efekty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20686" y="6786563"/>
            <a:ext cx="16230600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27"/>
              </a:lnSpc>
            </a:pPr>
            <a:r>
              <a:rPr lang="en-US" sz="6856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 brání rozvoji organizace uvnitř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841263" y="6504276"/>
            <a:ext cx="7315200" cy="1330036"/>
          </a:xfrm>
          <a:custGeom>
            <a:avLst/>
            <a:gdLst/>
            <a:ahLst/>
            <a:cxnLst/>
            <a:rect r="r" b="b" t="t" l="l"/>
            <a:pathLst>
              <a:path h="1330036" w="7315200">
                <a:moveTo>
                  <a:pt x="0" y="0"/>
                </a:moveTo>
                <a:lnTo>
                  <a:pt x="7315200" y="0"/>
                </a:lnTo>
                <a:lnTo>
                  <a:pt x="7315200" y="1330037"/>
                </a:lnTo>
                <a:lnTo>
                  <a:pt x="0" y="1330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9108725" y="5344406"/>
            <a:ext cx="124800" cy="8346600"/>
          </a:xfrm>
          <a:prstGeom prst="line">
            <a:avLst/>
          </a:prstGeom>
          <a:ln cap="rnd" w="28575">
            <a:solidFill>
              <a:srgbClr val="1D1D1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5490178" y="3324225"/>
            <a:ext cx="7307643" cy="782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b="true" sz="600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Firmu tvoří: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5563849" y="6650182"/>
            <a:ext cx="7315200" cy="1330036"/>
          </a:xfrm>
          <a:custGeom>
            <a:avLst/>
            <a:gdLst/>
            <a:ahLst/>
            <a:cxnLst/>
            <a:rect r="r" b="b" t="t" l="l"/>
            <a:pathLst>
              <a:path h="1330036" w="7315200">
                <a:moveTo>
                  <a:pt x="0" y="0"/>
                </a:moveTo>
                <a:lnTo>
                  <a:pt x="7315200" y="0"/>
                </a:lnTo>
                <a:lnTo>
                  <a:pt x="7315200" y="1330036"/>
                </a:lnTo>
                <a:lnTo>
                  <a:pt x="0" y="13300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11593" y="5524190"/>
            <a:ext cx="5329603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Tvrdá infrastruktura</a:t>
            </a:r>
          </a:p>
        </p:txBody>
      </p:sp>
      <p:sp>
        <p:nvSpPr>
          <p:cNvPr name="AutoShape 3" id="3"/>
          <p:cNvSpPr/>
          <p:nvPr/>
        </p:nvSpPr>
        <p:spPr>
          <a:xfrm>
            <a:off x="9108725" y="5344406"/>
            <a:ext cx="124800" cy="8346600"/>
          </a:xfrm>
          <a:prstGeom prst="line">
            <a:avLst/>
          </a:prstGeom>
          <a:ln cap="rnd" w="28575">
            <a:solidFill>
              <a:srgbClr val="1D1D1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5490178" y="3324225"/>
            <a:ext cx="7307643" cy="782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b="true" sz="600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Firmu tvoří: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25664" y="7083190"/>
            <a:ext cx="6449550" cy="3403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Výrobní kapacity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Kvalita produktu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Headcount v obchodě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AI nástroje pro marketing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Vyladěný omnichannel 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Software na supply chain</a:t>
            </a:r>
          </a:p>
          <a:p>
            <a:pPr algn="l" marL="955039" indent="-47752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Automatizace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5563849" y="6650182"/>
            <a:ext cx="7315200" cy="1330036"/>
          </a:xfrm>
          <a:custGeom>
            <a:avLst/>
            <a:gdLst/>
            <a:ahLst/>
            <a:cxnLst/>
            <a:rect r="r" b="b" t="t" l="l"/>
            <a:pathLst>
              <a:path h="1330036" w="7315200">
                <a:moveTo>
                  <a:pt x="0" y="0"/>
                </a:moveTo>
                <a:lnTo>
                  <a:pt x="7315200" y="0"/>
                </a:lnTo>
                <a:lnTo>
                  <a:pt x="7315200" y="1330036"/>
                </a:lnTo>
                <a:lnTo>
                  <a:pt x="0" y="13300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11593" y="5524190"/>
            <a:ext cx="5329603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Tvrdá infrastruktura</a:t>
            </a:r>
          </a:p>
        </p:txBody>
      </p:sp>
      <p:sp>
        <p:nvSpPr>
          <p:cNvPr name="AutoShape 3" id="3"/>
          <p:cNvSpPr/>
          <p:nvPr/>
        </p:nvSpPr>
        <p:spPr>
          <a:xfrm>
            <a:off x="9108725" y="5344406"/>
            <a:ext cx="124800" cy="8346600"/>
          </a:xfrm>
          <a:prstGeom prst="line">
            <a:avLst/>
          </a:prstGeom>
          <a:ln cap="rnd" w="28575">
            <a:solidFill>
              <a:srgbClr val="1D1D1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5490178" y="3324225"/>
            <a:ext cx="7307643" cy="782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b="true" sz="600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Firmu tvoří: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400461" y="5524190"/>
            <a:ext cx="5561663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Měkká infrastruktura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25664" y="7083190"/>
            <a:ext cx="6449550" cy="3403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Výrobní kapacity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Kvalita produktu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Headcount v obchodě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AI nástroje pro marketing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Vyladěný omnichannel 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Software na supply chain</a:t>
            </a:r>
          </a:p>
          <a:p>
            <a:pPr algn="l" marL="955039" indent="-47752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Automatizace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809750" y="7083190"/>
            <a:ext cx="6449550" cy="3403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Míra duvěry mezi odděleními</a:t>
            </a:r>
          </a:p>
          <a:p>
            <a:pPr algn="l" marL="604519" indent="-30226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Kvalita leadershipu ve firmě</a:t>
            </a:r>
          </a:p>
          <a:p>
            <a:pPr algn="l" marL="604519" indent="-30226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Sdílení k</a:t>
            </a: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now-how a dovedností ve firmě</a:t>
            </a:r>
          </a:p>
          <a:p>
            <a:pPr algn="l" marL="604519" indent="-30226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Pravidla ohledně schůzek a meetingů</a:t>
            </a:r>
          </a:p>
          <a:p>
            <a:pPr algn="l" marL="604519" indent="-30226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Jasně rozdělené role a odpovědnosti</a:t>
            </a:r>
          </a:p>
          <a:p>
            <a:pPr algn="l" marL="604519" indent="-30226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Pravidelná zpětná vazba</a:t>
            </a:r>
          </a:p>
          <a:p>
            <a:pPr algn="l" marL="604519" indent="-30226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Transparentní komunikace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-5563849" y="6650182"/>
            <a:ext cx="7315200" cy="1330036"/>
          </a:xfrm>
          <a:custGeom>
            <a:avLst/>
            <a:gdLst/>
            <a:ahLst/>
            <a:cxnLst/>
            <a:rect r="r" b="b" t="t" l="l"/>
            <a:pathLst>
              <a:path h="1330036" w="7315200">
                <a:moveTo>
                  <a:pt x="0" y="0"/>
                </a:moveTo>
                <a:lnTo>
                  <a:pt x="7315200" y="0"/>
                </a:lnTo>
                <a:lnTo>
                  <a:pt x="7315200" y="1330036"/>
                </a:lnTo>
                <a:lnTo>
                  <a:pt x="0" y="13300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11593" y="5524190"/>
            <a:ext cx="5329603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>
                    <a:alpha val="14902"/>
                  </a:srgbClr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Tvrdá infrastruktura</a:t>
            </a:r>
          </a:p>
        </p:txBody>
      </p:sp>
      <p:sp>
        <p:nvSpPr>
          <p:cNvPr name="AutoShape 3" id="3"/>
          <p:cNvSpPr/>
          <p:nvPr/>
        </p:nvSpPr>
        <p:spPr>
          <a:xfrm>
            <a:off x="9108725" y="5344406"/>
            <a:ext cx="124800" cy="8346600"/>
          </a:xfrm>
          <a:prstGeom prst="line">
            <a:avLst/>
          </a:prstGeom>
          <a:ln cap="rnd" w="28575">
            <a:solidFill>
              <a:srgbClr val="1D1D1D">
                <a:alpha val="14902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9233525" y="3653790"/>
            <a:ext cx="8536697" cy="8927265"/>
          </a:xfrm>
          <a:custGeom>
            <a:avLst/>
            <a:gdLst/>
            <a:ahLst/>
            <a:cxnLst/>
            <a:rect r="r" b="b" t="t" l="l"/>
            <a:pathLst>
              <a:path h="8927265" w="8536697">
                <a:moveTo>
                  <a:pt x="0" y="0"/>
                </a:moveTo>
                <a:lnTo>
                  <a:pt x="8536697" y="0"/>
                </a:lnTo>
                <a:lnTo>
                  <a:pt x="8536697" y="8927265"/>
                </a:lnTo>
                <a:lnTo>
                  <a:pt x="0" y="8927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490178" y="3324225"/>
            <a:ext cx="7307643" cy="782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b="true" sz="6000">
                <a:solidFill>
                  <a:srgbClr val="202245">
                    <a:alpha val="14902"/>
                  </a:srgbClr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Firmu tvoří: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400461" y="5524190"/>
            <a:ext cx="5561663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Měkká infrastruktura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25664" y="7083190"/>
            <a:ext cx="6449550" cy="3403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>
                    <a:alpha val="14902"/>
                  </a:srgbClr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Výrobní kapacity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>
                    <a:alpha val="14902"/>
                  </a:srgbClr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Kvalita produktu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>
                    <a:alpha val="14902"/>
                  </a:srgbClr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Headcount v obchodě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>
                    <a:alpha val="14902"/>
                  </a:srgbClr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AI nástroje pro marketing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>
                    <a:alpha val="14902"/>
                  </a:srgbClr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Vyladěný omnichannel </a:t>
            </a:r>
          </a:p>
          <a:p>
            <a:pPr algn="l" marL="954785" indent="-477393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>
                    <a:alpha val="14902"/>
                  </a:srgbClr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Software na supply chain</a:t>
            </a:r>
          </a:p>
          <a:p>
            <a:pPr algn="l" marL="955039" indent="-47752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>
                    <a:alpha val="14902"/>
                  </a:srgbClr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Automatizace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809750" y="7083190"/>
            <a:ext cx="6449550" cy="3403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Míra duvěry mezi odděleními</a:t>
            </a:r>
          </a:p>
          <a:p>
            <a:pPr algn="l" marL="604519" indent="-30226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Kvalita leadershipu ve firmě</a:t>
            </a:r>
          </a:p>
          <a:p>
            <a:pPr algn="l" marL="604519" indent="-30226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Sdílení k</a:t>
            </a: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now-how a dovedností ve firmě</a:t>
            </a:r>
          </a:p>
          <a:p>
            <a:pPr algn="l" marL="604519" indent="-30226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Pravidla ohledně schůzek a meetingů</a:t>
            </a:r>
          </a:p>
          <a:p>
            <a:pPr algn="l" marL="604519" indent="-30226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Jasně rozdělené role a odpovědnosti</a:t>
            </a:r>
          </a:p>
          <a:p>
            <a:pPr algn="l" marL="604519" indent="-30226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Pravidelná zpětná vazba</a:t>
            </a:r>
          </a:p>
          <a:p>
            <a:pPr algn="l" marL="604519" indent="-302260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Transparentní komunikace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949061" y="2882265"/>
            <a:ext cx="5561663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FFFFFF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Organizační dluh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24185" y="4367553"/>
            <a:ext cx="10592890" cy="8628391"/>
          </a:xfrm>
          <a:custGeom>
            <a:avLst/>
            <a:gdLst/>
            <a:ahLst/>
            <a:cxnLst/>
            <a:rect r="r" b="b" t="t" l="l"/>
            <a:pathLst>
              <a:path h="8628391" w="10592890">
                <a:moveTo>
                  <a:pt x="0" y="0"/>
                </a:moveTo>
                <a:lnTo>
                  <a:pt x="10592891" y="0"/>
                </a:lnTo>
                <a:lnTo>
                  <a:pt x="10592891" y="8628391"/>
                </a:lnTo>
                <a:lnTo>
                  <a:pt x="0" y="8628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3190875"/>
            <a:ext cx="16230600" cy="134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7"/>
              </a:lnSpc>
            </a:pPr>
            <a:r>
              <a:rPr lang="en-US" sz="8756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Hasiči místo stratégů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4367553"/>
            <a:ext cx="11747581" cy="8091147"/>
          </a:xfrm>
          <a:custGeom>
            <a:avLst/>
            <a:gdLst/>
            <a:ahLst/>
            <a:cxnLst/>
            <a:rect r="r" b="b" t="t" l="l"/>
            <a:pathLst>
              <a:path h="8091147" w="11747581">
                <a:moveTo>
                  <a:pt x="0" y="0"/>
                </a:moveTo>
                <a:lnTo>
                  <a:pt x="11747581" y="0"/>
                </a:lnTo>
                <a:lnTo>
                  <a:pt x="11747581" y="8091147"/>
                </a:lnTo>
                <a:lnTo>
                  <a:pt x="0" y="8091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15654" y="2221999"/>
            <a:ext cx="14656693" cy="10186402"/>
          </a:xfrm>
          <a:custGeom>
            <a:avLst/>
            <a:gdLst/>
            <a:ahLst/>
            <a:cxnLst/>
            <a:rect r="r" b="b" t="t" l="l"/>
            <a:pathLst>
              <a:path h="10186402" w="14656693">
                <a:moveTo>
                  <a:pt x="0" y="0"/>
                </a:moveTo>
                <a:lnTo>
                  <a:pt x="14656692" y="0"/>
                </a:lnTo>
                <a:lnTo>
                  <a:pt x="14656692" y="10186402"/>
                </a:lnTo>
                <a:lnTo>
                  <a:pt x="0" y="10186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287342" y="4136721"/>
            <a:ext cx="5713316" cy="6356958"/>
          </a:xfrm>
          <a:custGeom>
            <a:avLst/>
            <a:gdLst/>
            <a:ahLst/>
            <a:cxnLst/>
            <a:rect r="r" b="b" t="t" l="l"/>
            <a:pathLst>
              <a:path h="6356958" w="5713316">
                <a:moveTo>
                  <a:pt x="0" y="0"/>
                </a:moveTo>
                <a:lnTo>
                  <a:pt x="5713316" y="0"/>
                </a:lnTo>
                <a:lnTo>
                  <a:pt x="571331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AutoShape 3" id="3"/>
          <p:cNvSpPr/>
          <p:nvPr/>
        </p:nvSpPr>
        <p:spPr>
          <a:xfrm>
            <a:off x="12000658" y="733425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4" id="4"/>
          <p:cNvGrpSpPr/>
          <p:nvPr/>
        </p:nvGrpSpPr>
        <p:grpSpPr>
          <a:xfrm rot="0">
            <a:off x="6457950" y="4248150"/>
            <a:ext cx="5268191" cy="6040087"/>
            <a:chOff x="0" y="0"/>
            <a:chExt cx="1387507" cy="159080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87507" cy="1590805"/>
            </a:xfrm>
            <a:custGeom>
              <a:avLst/>
              <a:gdLst/>
              <a:ahLst/>
              <a:cxnLst/>
              <a:rect r="r" b="b" t="t" l="l"/>
              <a:pathLst>
                <a:path h="1590805" w="1387507">
                  <a:moveTo>
                    <a:pt x="0" y="0"/>
                  </a:moveTo>
                  <a:lnTo>
                    <a:pt x="1387507" y="0"/>
                  </a:lnTo>
                  <a:lnTo>
                    <a:pt x="1387507" y="1590805"/>
                  </a:lnTo>
                  <a:lnTo>
                    <a:pt x="0" y="1590805"/>
                  </a:lnTo>
                  <a:close/>
                </a:path>
              </a:pathLst>
            </a:custGeom>
            <a:solidFill>
              <a:srgbClr val="ECEBE9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387507" cy="16384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7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6541833" y="5429250"/>
            <a:ext cx="5204334" cy="3810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04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Firemní </a:t>
            </a:r>
            <a:r>
              <a:rPr lang="en-US" sz="504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kultura je to, co cítíte v neděli večer, když myslíte na pondělní práci.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6762061" y="5257800"/>
            <a:ext cx="4763878" cy="4114800"/>
          </a:xfrm>
          <a:custGeom>
            <a:avLst/>
            <a:gdLst/>
            <a:ahLst/>
            <a:cxnLst/>
            <a:rect r="r" b="b" t="t" l="l"/>
            <a:pathLst>
              <a:path h="4114800" w="4763878">
                <a:moveTo>
                  <a:pt x="0" y="0"/>
                </a:moveTo>
                <a:lnTo>
                  <a:pt x="4763878" y="0"/>
                </a:lnTo>
                <a:lnTo>
                  <a:pt x="47638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15654" y="2221999"/>
            <a:ext cx="14656693" cy="10186402"/>
          </a:xfrm>
          <a:custGeom>
            <a:avLst/>
            <a:gdLst/>
            <a:ahLst/>
            <a:cxnLst/>
            <a:rect r="r" b="b" t="t" l="l"/>
            <a:pathLst>
              <a:path h="10186402" w="14656693">
                <a:moveTo>
                  <a:pt x="0" y="0"/>
                </a:moveTo>
                <a:lnTo>
                  <a:pt x="14656692" y="0"/>
                </a:lnTo>
                <a:lnTo>
                  <a:pt x="14656692" y="10186402"/>
                </a:lnTo>
                <a:lnTo>
                  <a:pt x="0" y="101864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15654" y="5249097"/>
            <a:ext cx="3236278" cy="2066103"/>
          </a:xfrm>
          <a:custGeom>
            <a:avLst/>
            <a:gdLst/>
            <a:ahLst/>
            <a:cxnLst/>
            <a:rect r="r" b="b" t="t" l="l"/>
            <a:pathLst>
              <a:path h="2066103" w="3236278">
                <a:moveTo>
                  <a:pt x="0" y="0"/>
                </a:moveTo>
                <a:lnTo>
                  <a:pt x="3236278" y="0"/>
                </a:lnTo>
                <a:lnTo>
                  <a:pt x="3236278" y="2066103"/>
                </a:lnTo>
                <a:lnTo>
                  <a:pt x="0" y="2066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6512" r="-352887" b="-24651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61779" y="3566195"/>
            <a:ext cx="16230600" cy="2779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92"/>
              </a:lnSpc>
            </a:pPr>
            <a:r>
              <a:rPr lang="en-US" sz="9084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Neplatím top manažery, aby rozdávali úkoly...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926218" y="5785249"/>
            <a:ext cx="3280216" cy="10250674"/>
          </a:xfrm>
          <a:custGeom>
            <a:avLst/>
            <a:gdLst/>
            <a:ahLst/>
            <a:cxnLst/>
            <a:rect r="r" b="b" t="t" l="l"/>
            <a:pathLst>
              <a:path h="10250674" w="3280216">
                <a:moveTo>
                  <a:pt x="0" y="0"/>
                </a:moveTo>
                <a:lnTo>
                  <a:pt x="3280216" y="0"/>
                </a:lnTo>
                <a:lnTo>
                  <a:pt x="3280216" y="10250674"/>
                </a:lnTo>
                <a:lnTo>
                  <a:pt x="0" y="10250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44000" y="5286137"/>
            <a:ext cx="9396697" cy="2779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92"/>
              </a:lnSpc>
            </a:pPr>
            <a:r>
              <a:rPr lang="en-US" sz="9084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Chci, aby řešili rozvoj firmy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926218" y="5785249"/>
            <a:ext cx="3280216" cy="10250674"/>
          </a:xfrm>
          <a:custGeom>
            <a:avLst/>
            <a:gdLst/>
            <a:ahLst/>
            <a:cxnLst/>
            <a:rect r="r" b="b" t="t" l="l"/>
            <a:pathLst>
              <a:path h="10250674" w="3280216">
                <a:moveTo>
                  <a:pt x="0" y="0"/>
                </a:moveTo>
                <a:lnTo>
                  <a:pt x="3280216" y="0"/>
                </a:lnTo>
                <a:lnTo>
                  <a:pt x="3280216" y="10250674"/>
                </a:lnTo>
                <a:lnTo>
                  <a:pt x="0" y="10250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5314207"/>
            <a:ext cx="15644768" cy="399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7"/>
              </a:lnSpc>
            </a:pPr>
            <a:r>
              <a:rPr lang="en-US" sz="8756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Krátkodobý výkon vítězí nad dlouhodobým a udržitelným výkonem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8765184"/>
            <a:ext cx="15644768" cy="267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7"/>
              </a:lnSpc>
            </a:pPr>
            <a:r>
              <a:rPr lang="en-US" sz="8756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zároveň stále je výkon víc než chování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2000658" y="7334250"/>
            <a:ext cx="6492240" cy="0"/>
          </a:xfrm>
          <a:prstGeom prst="line">
            <a:avLst/>
          </a:prstGeom>
          <a:ln cap="flat" w="19050">
            <a:solidFill>
              <a:srgbClr val="202245"/>
            </a:solidFill>
            <a:prstDash val="lgDash"/>
            <a:headEnd type="none" len="sm" w="sm"/>
            <a:tailEnd type="arrow" len="sm" w="med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287342" y="4136721"/>
            <a:ext cx="5713316" cy="6356958"/>
          </a:xfrm>
          <a:custGeom>
            <a:avLst/>
            <a:gdLst/>
            <a:ahLst/>
            <a:cxnLst/>
            <a:rect r="r" b="b" t="t" l="l"/>
            <a:pathLst>
              <a:path h="6356958" w="5713316">
                <a:moveTo>
                  <a:pt x="0" y="0"/>
                </a:moveTo>
                <a:lnTo>
                  <a:pt x="5713316" y="0"/>
                </a:lnTo>
                <a:lnTo>
                  <a:pt x="571331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6287342" y="4136721"/>
            <a:ext cx="5713316" cy="6356958"/>
            <a:chOff x="0" y="0"/>
            <a:chExt cx="1504742" cy="167426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04742" cy="1674261"/>
            </a:xfrm>
            <a:custGeom>
              <a:avLst/>
              <a:gdLst/>
              <a:ahLst/>
              <a:cxnLst/>
              <a:rect r="r" b="b" t="t" l="l"/>
              <a:pathLst>
                <a:path h="1674261" w="1504742">
                  <a:moveTo>
                    <a:pt x="0" y="0"/>
                  </a:moveTo>
                  <a:lnTo>
                    <a:pt x="1504742" y="0"/>
                  </a:lnTo>
                  <a:lnTo>
                    <a:pt x="1504742" y="1674261"/>
                  </a:lnTo>
                  <a:lnTo>
                    <a:pt x="0" y="1674261"/>
                  </a:lnTo>
                  <a:close/>
                </a:path>
              </a:pathLst>
            </a:custGeom>
            <a:solidFill>
              <a:srgbClr val="202245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504742" cy="17218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7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6640466" y="5410200"/>
            <a:ext cx="5204334" cy="3810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04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Firemní kultura je definována nejhorším </a:t>
            </a:r>
          </a:p>
          <a:p>
            <a:pPr algn="l">
              <a:lnSpc>
                <a:spcPts val="6048"/>
              </a:lnSpc>
            </a:pPr>
            <a:r>
              <a:rPr lang="en-US" sz="504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tolerovaným</a:t>
            </a:r>
          </a:p>
          <a:p>
            <a:pPr algn="l">
              <a:lnSpc>
                <a:spcPts val="6048"/>
              </a:lnSpc>
            </a:pPr>
            <a:r>
              <a:rPr lang="en-US" sz="504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chováním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-204898" y="7324725"/>
            <a:ext cx="6492240" cy="0"/>
          </a:xfrm>
          <a:prstGeom prst="line">
            <a:avLst/>
          </a:prstGeom>
          <a:ln cap="flat" w="19050">
            <a:solidFill>
              <a:srgbClr val="202245"/>
            </a:solidFill>
            <a:prstDash val="lgDash"/>
            <a:headEnd type="none" len="sm" w="sm"/>
            <a:tailEnd type="arrow" len="sm" w="med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287342" y="4136721"/>
            <a:ext cx="5713316" cy="6356958"/>
          </a:xfrm>
          <a:custGeom>
            <a:avLst/>
            <a:gdLst/>
            <a:ahLst/>
            <a:cxnLst/>
            <a:rect r="r" b="b" t="t" l="l"/>
            <a:pathLst>
              <a:path h="6356958" w="5713316">
                <a:moveTo>
                  <a:pt x="0" y="0"/>
                </a:moveTo>
                <a:lnTo>
                  <a:pt x="5713316" y="0"/>
                </a:lnTo>
                <a:lnTo>
                  <a:pt x="571331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6287342" y="4136721"/>
            <a:ext cx="5713316" cy="6356958"/>
            <a:chOff x="0" y="0"/>
            <a:chExt cx="1504742" cy="167426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04742" cy="1674261"/>
            </a:xfrm>
            <a:custGeom>
              <a:avLst/>
              <a:gdLst/>
              <a:ahLst/>
              <a:cxnLst/>
              <a:rect r="r" b="b" t="t" l="l"/>
              <a:pathLst>
                <a:path h="1674261" w="1504742">
                  <a:moveTo>
                    <a:pt x="0" y="0"/>
                  </a:moveTo>
                  <a:lnTo>
                    <a:pt x="1504742" y="0"/>
                  </a:lnTo>
                  <a:lnTo>
                    <a:pt x="1504742" y="1674261"/>
                  </a:lnTo>
                  <a:lnTo>
                    <a:pt x="0" y="1674261"/>
                  </a:lnTo>
                  <a:close/>
                </a:path>
              </a:pathLst>
            </a:custGeom>
            <a:solidFill>
              <a:srgbClr val="202245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504742" cy="17218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7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6640466" y="5410200"/>
            <a:ext cx="5204334" cy="3810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04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Firemní kultura je definována nejhorším </a:t>
            </a:r>
          </a:p>
          <a:p>
            <a:pPr algn="l">
              <a:lnSpc>
                <a:spcPts val="6048"/>
              </a:lnSpc>
            </a:pPr>
            <a:r>
              <a:rPr lang="en-US" sz="504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tolerovaným</a:t>
            </a:r>
          </a:p>
          <a:p>
            <a:pPr algn="l">
              <a:lnSpc>
                <a:spcPts val="6048"/>
              </a:lnSpc>
            </a:pPr>
            <a:r>
              <a:rPr lang="en-US" sz="504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chováním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06565" y="5267325"/>
            <a:ext cx="4058222" cy="4114800"/>
          </a:xfrm>
          <a:custGeom>
            <a:avLst/>
            <a:gdLst/>
            <a:ahLst/>
            <a:cxnLst/>
            <a:rect r="r" b="b" t="t" l="l"/>
            <a:pathLst>
              <a:path h="4114800" w="4058222">
                <a:moveTo>
                  <a:pt x="0" y="0"/>
                </a:moveTo>
                <a:lnTo>
                  <a:pt x="4058222" y="0"/>
                </a:lnTo>
                <a:lnTo>
                  <a:pt x="40582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630078" y="6274039"/>
            <a:ext cx="11027843" cy="208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376"/>
              </a:lnSpc>
            </a:pPr>
            <a:r>
              <a:rPr lang="en-US" sz="13646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Tolerancí...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678760" y="5697330"/>
            <a:ext cx="6609240" cy="6761370"/>
          </a:xfrm>
          <a:custGeom>
            <a:avLst/>
            <a:gdLst/>
            <a:ahLst/>
            <a:cxnLst/>
            <a:rect r="r" b="b" t="t" l="l"/>
            <a:pathLst>
              <a:path h="6761370" w="6609240">
                <a:moveTo>
                  <a:pt x="0" y="0"/>
                </a:moveTo>
                <a:lnTo>
                  <a:pt x="6609240" y="0"/>
                </a:lnTo>
                <a:lnTo>
                  <a:pt x="6609240" y="6761370"/>
                </a:lnTo>
                <a:lnTo>
                  <a:pt x="0" y="6761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006320" y="5463161"/>
            <a:ext cx="8977060" cy="111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55"/>
              </a:lnSpc>
            </a:pPr>
            <a:r>
              <a:rPr lang="en-US" sz="7296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vzniká toxické chování.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924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Tolerujeme, protože nechceme mít nepřijemný rozhovor.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46725" y="6934200"/>
            <a:ext cx="1339455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sz="503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Kultura není atmosféra</a:t>
            </a:r>
          </a:p>
        </p:txBody>
      </p:sp>
      <p:sp>
        <p:nvSpPr>
          <p:cNvPr name="AutoShape 3" id="3"/>
          <p:cNvSpPr/>
          <p:nvPr/>
        </p:nvSpPr>
        <p:spPr>
          <a:xfrm>
            <a:off x="-1415346" y="731520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4" id="4"/>
          <p:cNvSpPr/>
          <p:nvPr/>
        </p:nvSpPr>
        <p:spPr>
          <a:xfrm>
            <a:off x="13521787" y="733425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924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Tolerujeme, protože nechceme být ti, co to hrotí.</a:t>
            </a:r>
          </a:p>
        </p:txBody>
      </p:sp>
    </p:spTree>
  </p:cSld>
  <p:clrMapOvr>
    <a:masterClrMapping/>
  </p:clrMapOvr>
</p:sld>
</file>

<file path=ppt/slides/slide7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924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Tolerujeme, protože vidíme přínos jinde.</a:t>
            </a:r>
          </a:p>
        </p:txBody>
      </p:sp>
    </p:spTree>
  </p:cSld>
  <p:clrMapOvr>
    <a:masterClrMapping/>
  </p:clrMapOvr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48305" y="5822358"/>
            <a:ext cx="7117720" cy="7328412"/>
          </a:xfrm>
          <a:custGeom>
            <a:avLst/>
            <a:gdLst/>
            <a:ahLst/>
            <a:cxnLst/>
            <a:rect r="r" b="b" t="t" l="l"/>
            <a:pathLst>
              <a:path h="7328412" w="7117720">
                <a:moveTo>
                  <a:pt x="0" y="0"/>
                </a:moveTo>
                <a:lnTo>
                  <a:pt x="7117720" y="0"/>
                </a:lnTo>
                <a:lnTo>
                  <a:pt x="7117720" y="7328412"/>
                </a:lnTo>
                <a:lnTo>
                  <a:pt x="0" y="7328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37325" y="6924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Tolerujeme, protože vidíme přínos jinde.</a:t>
            </a:r>
          </a:p>
        </p:txBody>
      </p:sp>
    </p:spTree>
  </p:cSld>
  <p:clrMapOvr>
    <a:masterClrMapping/>
  </p:clrMapOvr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724727" y="2171700"/>
            <a:ext cx="5414211" cy="4114800"/>
          </a:xfrm>
          <a:custGeom>
            <a:avLst/>
            <a:gdLst/>
            <a:ahLst/>
            <a:cxnLst/>
            <a:rect r="r" b="b" t="t" l="l"/>
            <a:pathLst>
              <a:path h="4114800" w="5414211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45258" y="1676933"/>
            <a:ext cx="5414211" cy="4114800"/>
          </a:xfrm>
          <a:custGeom>
            <a:avLst/>
            <a:gdLst/>
            <a:ahLst/>
            <a:cxnLst/>
            <a:rect r="r" b="b" t="t" l="l"/>
            <a:pathLst>
              <a:path h="4114800" w="5414211">
                <a:moveTo>
                  <a:pt x="0" y="0"/>
                </a:moveTo>
                <a:lnTo>
                  <a:pt x="5414211" y="0"/>
                </a:lnTo>
                <a:lnTo>
                  <a:pt x="5414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96867" y="1143000"/>
            <a:ext cx="5414211" cy="4114800"/>
          </a:xfrm>
          <a:custGeom>
            <a:avLst/>
            <a:gdLst/>
            <a:ahLst/>
            <a:cxnLst/>
            <a:rect r="r" b="b" t="t" l="l"/>
            <a:pathLst>
              <a:path h="4114800" w="5414211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>
                  <p14:trim st="8980.0000" end="41506.0000"/>
                </p14:media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5029200" y="3200400"/>
            <a:ext cx="8229600" cy="8229600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-3112084" y="2171700"/>
            <a:ext cx="5414211" cy="4114800"/>
          </a:xfrm>
          <a:custGeom>
            <a:avLst/>
            <a:gdLst/>
            <a:ahLst/>
            <a:cxnLst/>
            <a:rect r="r" b="b" t="t" l="l"/>
            <a:pathLst>
              <a:path h="4114800" w="5414211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61125" y="6487774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Snadno vidíte přínos člověka, který se chová toxicky.</a:t>
            </a:r>
          </a:p>
        </p:txBody>
      </p:sp>
    </p:spTree>
  </p:cSld>
  <p:clrMapOvr>
    <a:masterClrMapping/>
  </p:clrMapOvr>
</p:sld>
</file>

<file path=ppt/slides/slide7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61125" y="6487774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>
                    <a:alpha val="23922"/>
                  </a:srgbClr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Snadno vidíte přínos člověka, který se chová toxicky.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637325" y="7417789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Těžko vidíte dopad člověka, který se chová toxicky.</a:t>
            </a:r>
          </a:p>
        </p:txBody>
      </p:sp>
    </p:spTree>
  </p:cSld>
  <p:clrMapOvr>
    <a:masterClrMapping/>
  </p:clrMapOvr>
</p:sld>
</file>

<file path=ppt/slides/slide76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252466"/>
            <a:ext cx="15756906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18"/>
              </a:lnSpc>
            </a:pPr>
            <a:r>
              <a:rPr lang="en-US" sz="13932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ZAJÍMAVÉ JE....</a:t>
            </a:r>
          </a:p>
        </p:txBody>
      </p:sp>
    </p:spTree>
  </p:cSld>
  <p:clrMapOvr>
    <a:masterClrMapping/>
  </p:clrMapOvr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62414" y="2317311"/>
            <a:ext cx="6225586" cy="10141389"/>
          </a:xfrm>
          <a:custGeom>
            <a:avLst/>
            <a:gdLst/>
            <a:ahLst/>
            <a:cxnLst/>
            <a:rect r="r" b="b" t="t" l="l"/>
            <a:pathLst>
              <a:path h="10141389" w="6225586">
                <a:moveTo>
                  <a:pt x="0" y="0"/>
                </a:moveTo>
                <a:lnTo>
                  <a:pt x="6225586" y="0"/>
                </a:lnTo>
                <a:lnTo>
                  <a:pt x="6225586" y="10141389"/>
                </a:lnTo>
                <a:lnTo>
                  <a:pt x="0" y="101413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896475"/>
            <a:ext cx="11250728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7"/>
              </a:lnSpc>
            </a:pPr>
            <a:r>
              <a:rPr lang="en-US" sz="5039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že toxické chování se častěji objevuje u klíčových a nenahraditelných lidí.</a:t>
            </a:r>
          </a:p>
        </p:txBody>
      </p:sp>
    </p:spTree>
  </p:cSld>
  <p:clrMapOvr>
    <a:masterClrMapping/>
  </p:clrMapOvr>
</p:sld>
</file>

<file path=ppt/slides/slide7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91020" y="5968398"/>
            <a:ext cx="15756906" cy="2115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18"/>
              </a:lnSpc>
            </a:pPr>
            <a:r>
              <a:rPr lang="en-US" b="true" sz="13932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PROČ?</a:t>
            </a:r>
          </a:p>
        </p:txBody>
      </p:sp>
    </p:spTree>
  </p:cSld>
  <p:clrMapOvr>
    <a:masterClrMapping/>
  </p:clrMapOvr>
</p:sld>
</file>

<file path=ppt/slides/slide7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924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Ve vysoké pozici na vás lidé závísí víc než vy na nich.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675535" y="6934200"/>
            <a:ext cx="1339455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sz="503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Atmosféra je dopad kultury</a:t>
            </a:r>
          </a:p>
        </p:txBody>
      </p:sp>
      <p:sp>
        <p:nvSpPr>
          <p:cNvPr name="AutoShape 3" id="3"/>
          <p:cNvSpPr/>
          <p:nvPr/>
        </p:nvSpPr>
        <p:spPr>
          <a:xfrm>
            <a:off x="-1415346" y="731520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4" id="4"/>
          <p:cNvSpPr/>
          <p:nvPr/>
        </p:nvSpPr>
        <p:spPr>
          <a:xfrm>
            <a:off x="15257685" y="7315200"/>
            <a:ext cx="4756342" cy="1905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924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Máte silnější pozici. Máte moc.</a:t>
            </a:r>
          </a:p>
        </p:txBody>
      </p:sp>
    </p:spTree>
  </p:cSld>
  <p:clrMapOvr>
    <a:masterClrMapping/>
  </p:clrMapOvr>
</p:sld>
</file>

<file path=ppt/slides/slide8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924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U někoho může vzniknout efekt “opojení mocí”.</a:t>
            </a:r>
          </a:p>
        </p:txBody>
      </p:sp>
    </p:spTree>
  </p:cSld>
  <p:clrMapOvr>
    <a:masterClrMapping/>
  </p:clrMapOvr>
</p:sld>
</file>

<file path=ppt/slides/slide8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134475"/>
            <a:ext cx="15013350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7"/>
              </a:lnSpc>
            </a:pPr>
            <a:r>
              <a:rPr lang="en-US" sz="5039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"Opojení mocí" </a:t>
            </a:r>
            <a:r>
              <a:rPr lang="en-US" sz="5039">
                <a:solidFill>
                  <a:srgbClr val="202245"/>
                </a:solidFill>
                <a:latin typeface="Roboto Condensed 2"/>
                <a:ea typeface="Roboto Condensed 2"/>
                <a:cs typeface="Roboto Condensed 2"/>
                <a:sym typeface="Roboto Condensed 2"/>
              </a:rPr>
              <a:t>je stav, kdy se jedinci na vysokých pozicích nebo s velkým vlivem začnou chovat, jako by byli</a:t>
            </a:r>
            <a:r>
              <a:rPr lang="en-US" sz="5039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 neporazitelní, nadřazení nebo mimo pravidla. </a:t>
            </a:r>
          </a:p>
        </p:txBody>
      </p:sp>
    </p:spTree>
  </p:cSld>
  <p:clrMapOvr>
    <a:masterClrMapping/>
  </p:clrMapOvr>
</p:sld>
</file>

<file path=ppt/slides/slide8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162675"/>
            <a:ext cx="15013350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Psychologové se shodují, že opojení mocí není vrozená vada charakteru, ale spíše psychologická reakce na moc a status.</a:t>
            </a:r>
          </a:p>
        </p:txBody>
      </p:sp>
    </p:spTree>
  </p:cSld>
  <p:clrMapOvr>
    <a:masterClrMapping/>
  </p:clrMapOvr>
</p:sld>
</file>

<file path=ppt/slides/slide8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924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Technická ředitelka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3091131" y="8343900"/>
            <a:ext cx="2670879" cy="4114800"/>
          </a:xfrm>
          <a:custGeom>
            <a:avLst/>
            <a:gdLst/>
            <a:ahLst/>
            <a:cxnLst/>
            <a:rect r="r" b="b" t="t" l="l"/>
            <a:pathLst>
              <a:path h="4114800" w="2670879">
                <a:moveTo>
                  <a:pt x="0" y="0"/>
                </a:moveTo>
                <a:lnTo>
                  <a:pt x="2670880" y="0"/>
                </a:lnTo>
                <a:lnTo>
                  <a:pt x="2670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924675"/>
            <a:ext cx="15013350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5040" b="true">
                <a:solidFill>
                  <a:srgbClr val="202245">
                    <a:alpha val="14902"/>
                  </a:srgbClr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Technická ředitelka</a:t>
            </a:r>
          </a:p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>
                    <a:alpha val="14902"/>
                  </a:srgbClr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Obchodní ředitel s navázanými dodavateli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361705" y="3025375"/>
            <a:ext cx="2525989" cy="4114800"/>
          </a:xfrm>
          <a:custGeom>
            <a:avLst/>
            <a:gdLst/>
            <a:ahLst/>
            <a:cxnLst/>
            <a:rect r="r" b="b" t="t" l="l"/>
            <a:pathLst>
              <a:path h="4114800" w="2525989">
                <a:moveTo>
                  <a:pt x="0" y="0"/>
                </a:moveTo>
                <a:lnTo>
                  <a:pt x="2525990" y="0"/>
                </a:lnTo>
                <a:lnTo>
                  <a:pt x="2525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88421" y="8343900"/>
            <a:ext cx="2670879" cy="4114800"/>
          </a:xfrm>
          <a:custGeom>
            <a:avLst/>
            <a:gdLst/>
            <a:ahLst/>
            <a:cxnLst/>
            <a:rect r="r" b="b" t="t" l="l"/>
            <a:pathLst>
              <a:path h="4114800" w="2670879">
                <a:moveTo>
                  <a:pt x="0" y="0"/>
                </a:moveTo>
                <a:lnTo>
                  <a:pt x="2670879" y="0"/>
                </a:lnTo>
                <a:lnTo>
                  <a:pt x="2670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37325" y="7686675"/>
            <a:ext cx="150133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Obchodní ředitel s navázanými dodavateli</a:t>
            </a:r>
          </a:p>
        </p:txBody>
      </p:sp>
    </p:spTree>
  </p:cSld>
  <p:clrMapOvr>
    <a:masterClrMapping/>
  </p:clrMapOvr>
</p:sld>
</file>

<file path=ppt/slides/slide8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924675"/>
            <a:ext cx="15013350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5040" b="true">
                <a:solidFill>
                  <a:srgbClr val="202245">
                    <a:alpha val="14902"/>
                  </a:srgbClr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Technická ředitelka</a:t>
            </a:r>
          </a:p>
          <a:p>
            <a:pPr algn="ctr">
              <a:lnSpc>
                <a:spcPts val="6048"/>
              </a:lnSpc>
            </a:pPr>
            <a:r>
              <a:rPr lang="en-US" sz="5040" b="true">
                <a:solidFill>
                  <a:srgbClr val="202245">
                    <a:alpha val="14902"/>
                  </a:srgbClr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Obchodní ředitel s navázanými dodavateli</a:t>
            </a:r>
          </a:p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>
                    <a:alpha val="14902"/>
                  </a:srgbClr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Ředitel ZOO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637325" y="6924675"/>
            <a:ext cx="15013350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</a:p>
          <a:p>
            <a:pPr algn="ctr">
              <a:lnSpc>
                <a:spcPts val="6048"/>
              </a:lnSpc>
            </a:pPr>
          </a:p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Ředitel ZOO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3055088"/>
            <a:ext cx="2525989" cy="4114800"/>
          </a:xfrm>
          <a:custGeom>
            <a:avLst/>
            <a:gdLst/>
            <a:ahLst/>
            <a:cxnLst/>
            <a:rect r="r" b="b" t="t" l="l"/>
            <a:pathLst>
              <a:path h="4114800" w="2525989">
                <a:moveTo>
                  <a:pt x="0" y="0"/>
                </a:moveTo>
                <a:lnTo>
                  <a:pt x="2525989" y="0"/>
                </a:lnTo>
                <a:lnTo>
                  <a:pt x="2525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588421" y="8343900"/>
            <a:ext cx="2670879" cy="4114800"/>
          </a:xfrm>
          <a:custGeom>
            <a:avLst/>
            <a:gdLst/>
            <a:ahLst/>
            <a:cxnLst/>
            <a:rect r="r" b="b" t="t" l="l"/>
            <a:pathLst>
              <a:path h="4114800" w="2670879">
                <a:moveTo>
                  <a:pt x="0" y="0"/>
                </a:moveTo>
                <a:lnTo>
                  <a:pt x="2670879" y="0"/>
                </a:lnTo>
                <a:lnTo>
                  <a:pt x="2670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91695" y="8343900"/>
            <a:ext cx="2525989" cy="4114800"/>
          </a:xfrm>
          <a:custGeom>
            <a:avLst/>
            <a:gdLst/>
            <a:ahLst/>
            <a:cxnLst/>
            <a:rect r="r" b="b" t="t" l="l"/>
            <a:pathLst>
              <a:path h="4114800" w="2525989">
                <a:moveTo>
                  <a:pt x="0" y="0"/>
                </a:moveTo>
                <a:lnTo>
                  <a:pt x="2525989" y="0"/>
                </a:lnTo>
                <a:lnTo>
                  <a:pt x="2525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62970" y="8458200"/>
            <a:ext cx="7569733" cy="6356958"/>
          </a:xfrm>
          <a:custGeom>
            <a:avLst/>
            <a:gdLst/>
            <a:ahLst/>
            <a:cxnLst/>
            <a:rect r="r" b="b" t="t" l="l"/>
            <a:pathLst>
              <a:path h="6356958" w="7569733">
                <a:moveTo>
                  <a:pt x="0" y="0"/>
                </a:moveTo>
                <a:lnTo>
                  <a:pt x="7569733" y="0"/>
                </a:lnTo>
                <a:lnTo>
                  <a:pt x="756973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295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37325" y="6924675"/>
            <a:ext cx="15013350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039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Pokud chci tvořit zdravé prostředí, tak musíme mít hraničáře.</a:t>
            </a:r>
          </a:p>
        </p:txBody>
      </p:sp>
    </p:spTree>
  </p:cSld>
  <p:clrMapOvr>
    <a:masterClrMapping/>
  </p:clrMapOvr>
</p:sld>
</file>

<file path=ppt/slides/slide8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52565" y="3661978"/>
            <a:ext cx="11367310" cy="9420658"/>
          </a:xfrm>
          <a:custGeom>
            <a:avLst/>
            <a:gdLst/>
            <a:ahLst/>
            <a:cxnLst/>
            <a:rect r="r" b="b" t="t" l="l"/>
            <a:pathLst>
              <a:path h="9420658" w="11367310">
                <a:moveTo>
                  <a:pt x="0" y="0"/>
                </a:moveTo>
                <a:lnTo>
                  <a:pt x="11367310" y="0"/>
                </a:lnTo>
                <a:lnTo>
                  <a:pt x="11367310" y="9420658"/>
                </a:lnTo>
                <a:lnTo>
                  <a:pt x="0" y="942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6577013"/>
            <a:ext cx="15013350" cy="146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519"/>
              </a:lnSpc>
            </a:pPr>
            <a:r>
              <a:rPr lang="en-US" sz="9600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Na co to, ale naráží?</a:t>
            </a:r>
          </a:p>
        </p:txBody>
      </p:sp>
    </p:spTree>
  </p:cSld>
  <p:clrMapOvr>
    <a:masterClrMapping/>
  </p:clrMapOvr>
</p:sld>
</file>

<file path=ppt/slides/slide8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924675"/>
            <a:ext cx="1623060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Hraničáři ani neví, že mají být hraničáři.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03192" y="2491012"/>
            <a:ext cx="14481616" cy="9648377"/>
          </a:xfrm>
          <a:custGeom>
            <a:avLst/>
            <a:gdLst/>
            <a:ahLst/>
            <a:cxnLst/>
            <a:rect r="r" b="b" t="t" l="l"/>
            <a:pathLst>
              <a:path h="9648377" w="14481616">
                <a:moveTo>
                  <a:pt x="0" y="0"/>
                </a:moveTo>
                <a:lnTo>
                  <a:pt x="14481616" y="0"/>
                </a:lnTo>
                <a:lnTo>
                  <a:pt x="14481616" y="9648376"/>
                </a:lnTo>
                <a:lnTo>
                  <a:pt x="0" y="9648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924675"/>
            <a:ext cx="1623060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Hraničáři nemají čas.</a:t>
            </a:r>
          </a:p>
        </p:txBody>
      </p:sp>
    </p:spTree>
  </p:cSld>
  <p:clrMapOvr>
    <a:masterClrMapping/>
  </p:clrMapOvr>
</p:sld>
</file>

<file path=ppt/slides/slide9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924675"/>
            <a:ext cx="1623060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b="true" sz="5040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Hraničáři neví, jak to udělat.</a:t>
            </a:r>
          </a:p>
        </p:txBody>
      </p:sp>
    </p:spTree>
  </p:cSld>
  <p:clrMapOvr>
    <a:masterClrMapping/>
  </p:clrMapOvr>
</p:sld>
</file>

<file path=ppt/slides/slide9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7325" y="6553200"/>
            <a:ext cx="15013350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040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Kultura je definována leadershipem ve firmě.</a:t>
            </a:r>
          </a:p>
        </p:txBody>
      </p:sp>
      <p:sp>
        <p:nvSpPr>
          <p:cNvPr name="Freeform 3" id="3"/>
          <p:cNvSpPr/>
          <p:nvPr/>
        </p:nvSpPr>
        <p:spPr>
          <a:xfrm flipH="true" flipV="true" rot="2521979">
            <a:off x="12497721" y="4831049"/>
            <a:ext cx="514660" cy="1614619"/>
          </a:xfrm>
          <a:custGeom>
            <a:avLst/>
            <a:gdLst/>
            <a:ahLst/>
            <a:cxnLst/>
            <a:rect r="r" b="b" t="t" l="l"/>
            <a:pathLst>
              <a:path h="1614619" w="514660">
                <a:moveTo>
                  <a:pt x="514660" y="1614619"/>
                </a:moveTo>
                <a:lnTo>
                  <a:pt x="0" y="1614619"/>
                </a:lnTo>
                <a:lnTo>
                  <a:pt x="0" y="0"/>
                </a:lnTo>
                <a:lnTo>
                  <a:pt x="514660" y="0"/>
                </a:lnTo>
                <a:lnTo>
                  <a:pt x="514660" y="161461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787880" y="5062571"/>
            <a:ext cx="3700766" cy="374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2843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Jak chápou roli</a:t>
            </a:r>
          </a:p>
        </p:txBody>
      </p:sp>
      <p:sp>
        <p:nvSpPr>
          <p:cNvPr name="Freeform 5" id="5"/>
          <p:cNvSpPr/>
          <p:nvPr/>
        </p:nvSpPr>
        <p:spPr>
          <a:xfrm flipH="true" flipV="true" rot="-1079739">
            <a:off x="11478009" y="4629869"/>
            <a:ext cx="514660" cy="1614619"/>
          </a:xfrm>
          <a:custGeom>
            <a:avLst/>
            <a:gdLst/>
            <a:ahLst/>
            <a:cxnLst/>
            <a:rect r="r" b="b" t="t" l="l"/>
            <a:pathLst>
              <a:path h="1614619" w="514660">
                <a:moveTo>
                  <a:pt x="514660" y="1614618"/>
                </a:moveTo>
                <a:lnTo>
                  <a:pt x="0" y="1614618"/>
                </a:lnTo>
                <a:lnTo>
                  <a:pt x="0" y="0"/>
                </a:lnTo>
                <a:lnTo>
                  <a:pt x="514660" y="0"/>
                </a:lnTo>
                <a:lnTo>
                  <a:pt x="514660" y="16146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904668" y="3948554"/>
            <a:ext cx="4441432" cy="374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2843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 co jsou odměněni</a:t>
            </a:r>
          </a:p>
        </p:txBody>
      </p:sp>
      <p:sp>
        <p:nvSpPr>
          <p:cNvPr name="Freeform 7" id="7"/>
          <p:cNvSpPr/>
          <p:nvPr/>
        </p:nvSpPr>
        <p:spPr>
          <a:xfrm flipH="true" flipV="true" rot="-3309450">
            <a:off x="10491977" y="5086421"/>
            <a:ext cx="514660" cy="1614619"/>
          </a:xfrm>
          <a:custGeom>
            <a:avLst/>
            <a:gdLst/>
            <a:ahLst/>
            <a:cxnLst/>
            <a:rect r="r" b="b" t="t" l="l"/>
            <a:pathLst>
              <a:path h="1614619" w="514660">
                <a:moveTo>
                  <a:pt x="514659" y="1614619"/>
                </a:moveTo>
                <a:lnTo>
                  <a:pt x="0" y="1614619"/>
                </a:lnTo>
                <a:lnTo>
                  <a:pt x="0" y="0"/>
                </a:lnTo>
                <a:lnTo>
                  <a:pt x="514659" y="0"/>
                </a:lnTo>
                <a:lnTo>
                  <a:pt x="514659" y="161461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-1035565">
            <a:off x="7999633" y="4621410"/>
            <a:ext cx="3206988" cy="719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2843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Kolik mají času na vedení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-2813065">
            <a:off x="12243204" y="7269891"/>
            <a:ext cx="514660" cy="1614619"/>
          </a:xfrm>
          <a:custGeom>
            <a:avLst/>
            <a:gdLst/>
            <a:ahLst/>
            <a:cxnLst/>
            <a:rect r="r" b="b" t="t" l="l"/>
            <a:pathLst>
              <a:path h="1614619" w="514660">
                <a:moveTo>
                  <a:pt x="514660" y="0"/>
                </a:moveTo>
                <a:lnTo>
                  <a:pt x="0" y="0"/>
                </a:lnTo>
                <a:lnTo>
                  <a:pt x="0" y="1614618"/>
                </a:lnTo>
                <a:lnTo>
                  <a:pt x="514660" y="1614618"/>
                </a:lnTo>
                <a:lnTo>
                  <a:pt x="51466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265728" y="8134350"/>
            <a:ext cx="3700766" cy="719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2843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Kdo a jak na vedení lidí fakt tlačí</a:t>
            </a:r>
          </a:p>
        </p:txBody>
      </p:sp>
    </p:spTree>
  </p:cSld>
  <p:clrMapOvr>
    <a:masterClrMapping/>
  </p:clrMapOvr>
</p:sld>
</file>

<file path=ppt/slides/slide9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70347" y="2578830"/>
            <a:ext cx="7175256" cy="9879870"/>
          </a:xfrm>
          <a:custGeom>
            <a:avLst/>
            <a:gdLst/>
            <a:ahLst/>
            <a:cxnLst/>
            <a:rect r="r" b="b" t="t" l="l"/>
            <a:pathLst>
              <a:path h="9879870" w="7175256">
                <a:moveTo>
                  <a:pt x="0" y="0"/>
                </a:moveTo>
                <a:lnTo>
                  <a:pt x="7175256" y="0"/>
                </a:lnTo>
                <a:lnTo>
                  <a:pt x="7175256" y="9879870"/>
                </a:lnTo>
                <a:lnTo>
                  <a:pt x="0" y="9879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6753225"/>
            <a:ext cx="11540636" cy="111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55"/>
              </a:lnSpc>
            </a:pPr>
            <a:r>
              <a:rPr lang="en-US" sz="7296" b="true">
                <a:solidFill>
                  <a:srgbClr val="202245"/>
                </a:solidFill>
                <a:latin typeface="Roboto Condensed 2 Bold"/>
                <a:ea typeface="Roboto Condensed 2 Bold"/>
                <a:cs typeface="Roboto Condensed 2 Bold"/>
                <a:sym typeface="Roboto Condensed 2 Bold"/>
              </a:rPr>
              <a:t>A jak tu kulturu tedy měnit?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729412"/>
            <a:ext cx="16230600" cy="117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76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Role, struktura a schůzky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729412"/>
            <a:ext cx="16230600" cy="117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7699">
                <a:solidFill>
                  <a:srgbClr val="202245">
                    <a:alpha val="10980"/>
                  </a:srgb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Role, struktura a schůzky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86945" y="4717577"/>
            <a:ext cx="4323444" cy="4521249"/>
          </a:xfrm>
          <a:custGeom>
            <a:avLst/>
            <a:gdLst/>
            <a:ahLst/>
            <a:cxnLst/>
            <a:rect r="r" b="b" t="t" l="l"/>
            <a:pathLst>
              <a:path h="4521249" w="4323444">
                <a:moveTo>
                  <a:pt x="0" y="0"/>
                </a:moveTo>
                <a:lnTo>
                  <a:pt x="4323444" y="0"/>
                </a:lnTo>
                <a:lnTo>
                  <a:pt x="4323444" y="4521248"/>
                </a:lnTo>
                <a:lnTo>
                  <a:pt x="0" y="4521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696943" y="6729412"/>
            <a:ext cx="16230600" cy="117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76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Role</a:t>
            </a:r>
          </a:p>
        </p:txBody>
      </p:sp>
    </p:spTree>
  </p:cSld>
  <p:clrMapOvr>
    <a:masterClrMapping/>
  </p:clrMapOvr>
</p:sld>
</file>

<file path=ppt/slides/slide9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08079" y="4282585"/>
            <a:ext cx="12271842" cy="8176115"/>
          </a:xfrm>
          <a:custGeom>
            <a:avLst/>
            <a:gdLst/>
            <a:ahLst/>
            <a:cxnLst/>
            <a:rect r="r" b="b" t="t" l="l"/>
            <a:pathLst>
              <a:path h="8176115" w="12271842">
                <a:moveTo>
                  <a:pt x="0" y="0"/>
                </a:moveTo>
                <a:lnTo>
                  <a:pt x="12271842" y="0"/>
                </a:lnTo>
                <a:lnTo>
                  <a:pt x="12271842" y="8176115"/>
                </a:lnTo>
                <a:lnTo>
                  <a:pt x="0" y="8176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172550" y="2335085"/>
            <a:ext cx="11942901" cy="2019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67"/>
              </a:lnSpc>
            </a:pPr>
            <a:r>
              <a:rPr lang="en-US" sz="663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Syndrom</a:t>
            </a:r>
            <a:r>
              <a:rPr lang="en-US" sz="663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ctr">
              <a:lnSpc>
                <a:spcPts val="7967"/>
              </a:lnSpc>
            </a:pPr>
            <a:r>
              <a:rPr lang="en-US" sz="663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“hrajících trenérů”</a:t>
            </a:r>
          </a:p>
        </p:txBody>
      </p:sp>
    </p:spTree>
  </p:cSld>
  <p:clrMapOvr>
    <a:masterClrMapping/>
  </p:clrMapOvr>
</p:sld>
</file>

<file path=ppt/slides/slide9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729412"/>
            <a:ext cx="16230600" cy="117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7699">
                <a:solidFill>
                  <a:srgbClr val="202245">
                    <a:alpha val="10980"/>
                  </a:srgb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Role, struktura a schůzky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510389" y="6729412"/>
            <a:ext cx="5176712" cy="117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7699">
                <a:solidFill>
                  <a:srgbClr val="2022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struktura</a:t>
            </a:r>
          </a:p>
        </p:txBody>
      </p:sp>
    </p:spTree>
  </p:cSld>
  <p:clrMapOvr>
    <a:masterClrMapping/>
  </p:clrMapOvr>
</p:sld>
</file>

<file path=ppt/slides/slide9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93371" y="4452543"/>
            <a:ext cx="11301259" cy="5725313"/>
          </a:xfrm>
          <a:custGeom>
            <a:avLst/>
            <a:gdLst/>
            <a:ahLst/>
            <a:cxnLst/>
            <a:rect r="r" b="b" t="t" l="l"/>
            <a:pathLst>
              <a:path h="5725313" w="11301259">
                <a:moveTo>
                  <a:pt x="0" y="0"/>
                </a:moveTo>
                <a:lnTo>
                  <a:pt x="11301258" y="0"/>
                </a:lnTo>
                <a:lnTo>
                  <a:pt x="11301258" y="5725314"/>
                </a:lnTo>
                <a:lnTo>
                  <a:pt x="0" y="5725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37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66332" y="2171700"/>
            <a:ext cx="14555336" cy="10225123"/>
          </a:xfrm>
          <a:custGeom>
            <a:avLst/>
            <a:gdLst/>
            <a:ahLst/>
            <a:cxnLst/>
            <a:rect r="r" b="b" t="t" l="l"/>
            <a:pathLst>
              <a:path h="10225123" w="14555336">
                <a:moveTo>
                  <a:pt x="0" y="0"/>
                </a:moveTo>
                <a:lnTo>
                  <a:pt x="14555336" y="0"/>
                </a:lnTo>
                <a:lnTo>
                  <a:pt x="14555336" y="10225123"/>
                </a:lnTo>
                <a:lnTo>
                  <a:pt x="0" y="10225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1430000"/>
            <a:ext cx="1381012" cy="544201"/>
          </a:xfrm>
          <a:custGeom>
            <a:avLst/>
            <a:gdLst/>
            <a:ahLst/>
            <a:cxnLst/>
            <a:rect r="r" b="b" t="t" l="l"/>
            <a:pathLst>
              <a:path h="544201" w="1381012">
                <a:moveTo>
                  <a:pt x="0" y="0"/>
                </a:moveTo>
                <a:lnTo>
                  <a:pt x="1381012" y="0"/>
                </a:lnTo>
                <a:lnTo>
                  <a:pt x="1381012" y="544201"/>
                </a:lnTo>
                <a:lnTo>
                  <a:pt x="0" y="54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DAG3uUVTgPE</dc:identifier>
  <dcterms:modified xsi:type="dcterms:W3CDTF">2011-08-01T06:04:30Z</dcterms:modified>
  <cp:revision>1</cp:revision>
  <dc:title>Firemní kultura_vliv na kvalitu</dc:title>
</cp:coreProperties>
</file>