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4" r:id="rId3"/>
  </p:sldMasterIdLst>
  <p:notesMasterIdLst>
    <p:notesMasterId r:id="rId34"/>
  </p:notesMasterIdLst>
  <p:handoutMasterIdLst>
    <p:handoutMasterId r:id="rId35"/>
  </p:handoutMasterIdLst>
  <p:sldIdLst>
    <p:sldId id="519" r:id="rId4"/>
    <p:sldId id="521" r:id="rId5"/>
    <p:sldId id="538" r:id="rId6"/>
    <p:sldId id="514" r:id="rId7"/>
    <p:sldId id="539" r:id="rId8"/>
    <p:sldId id="541" r:id="rId9"/>
    <p:sldId id="543" r:id="rId10"/>
    <p:sldId id="542" r:id="rId11"/>
    <p:sldId id="2305" r:id="rId12"/>
    <p:sldId id="546" r:id="rId13"/>
    <p:sldId id="545" r:id="rId14"/>
    <p:sldId id="548" r:id="rId15"/>
    <p:sldId id="547" r:id="rId16"/>
    <p:sldId id="549" r:id="rId17"/>
    <p:sldId id="550" r:id="rId18"/>
    <p:sldId id="553" r:id="rId19"/>
    <p:sldId id="2299" r:id="rId20"/>
    <p:sldId id="552" r:id="rId21"/>
    <p:sldId id="2298" r:id="rId22"/>
    <p:sldId id="2300" r:id="rId23"/>
    <p:sldId id="554" r:id="rId24"/>
    <p:sldId id="2301" r:id="rId25"/>
    <p:sldId id="555" r:id="rId26"/>
    <p:sldId id="551" r:id="rId27"/>
    <p:sldId id="2302" r:id="rId28"/>
    <p:sldId id="2303" r:id="rId29"/>
    <p:sldId id="2304" r:id="rId30"/>
    <p:sldId id="2306" r:id="rId31"/>
    <p:sldId id="2307" r:id="rId32"/>
    <p:sldId id="537" r:id="rId33"/>
  </p:sldIdLst>
  <p:sldSz cx="9906000" cy="6858000" type="A4"/>
  <p:notesSz cx="6669088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" userDrawn="1">
          <p15:clr>
            <a:srgbClr val="A4A3A4"/>
          </p15:clr>
        </p15:guide>
        <p15:guide id="2" pos="3120" userDrawn="1">
          <p15:clr>
            <a:srgbClr val="A4A3A4"/>
          </p15:clr>
        </p15:guide>
        <p15:guide id="3" pos="36" userDrawn="1">
          <p15:clr>
            <a:srgbClr val="A4A3A4"/>
          </p15:clr>
        </p15:guide>
        <p15:guide id="4" pos="62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3899" autoAdjust="0"/>
  </p:normalViewPr>
  <p:slideViewPr>
    <p:cSldViewPr>
      <p:cViewPr>
        <p:scale>
          <a:sx n="90" d="100"/>
          <a:sy n="90" d="100"/>
        </p:scale>
        <p:origin x="624" y="271"/>
      </p:cViewPr>
      <p:guideLst>
        <p:guide orient="horz" pos="864"/>
        <p:guide pos="3120"/>
        <p:guide pos="36"/>
        <p:guide pos="62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043" cy="4970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486" y="0"/>
            <a:ext cx="2890043" cy="4970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008F6-E9C2-4342-8D19-632658BC426B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004"/>
            <a:ext cx="2890043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486" y="9428004"/>
            <a:ext cx="2890043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CA799-A31B-44E9-9F76-65A007B6F46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332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889938" cy="496332"/>
          </a:xfrm>
          <a:prstGeom prst="rect">
            <a:avLst/>
          </a:prstGeom>
        </p:spPr>
        <p:txBody>
          <a:bodyPr vert="horz" lIns="94829" tIns="47414" rIns="94829" bIns="4741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2"/>
            <a:ext cx="2889938" cy="496332"/>
          </a:xfrm>
          <a:prstGeom prst="rect">
            <a:avLst/>
          </a:prstGeom>
        </p:spPr>
        <p:txBody>
          <a:bodyPr vert="horz" lIns="94829" tIns="47414" rIns="94829" bIns="47414" rtlCol="0"/>
          <a:lstStyle>
            <a:lvl1pPr algn="r">
              <a:defRPr sz="1200"/>
            </a:lvl1pPr>
          </a:lstStyle>
          <a:p>
            <a:fld id="{8C8C331B-6AF5-4DB0-8B88-1B956DA93FFF}" type="datetimeFigureOut">
              <a:rPr lang="de-DE" smtClean="0"/>
              <a:pPr/>
              <a:t>19.11.2025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46113" y="742950"/>
            <a:ext cx="5376862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29" tIns="47414" rIns="94829" bIns="4741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4829" tIns="47414" rIns="94829" bIns="47414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889938" cy="496332"/>
          </a:xfrm>
          <a:prstGeom prst="rect">
            <a:avLst/>
          </a:prstGeom>
        </p:spPr>
        <p:txBody>
          <a:bodyPr vert="horz" lIns="94829" tIns="47414" rIns="94829" bIns="4741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5"/>
            <a:ext cx="2889938" cy="496332"/>
          </a:xfrm>
          <a:prstGeom prst="rect">
            <a:avLst/>
          </a:prstGeom>
        </p:spPr>
        <p:txBody>
          <a:bodyPr vert="horz" lIns="94829" tIns="47414" rIns="94829" bIns="47414" rtlCol="0" anchor="b"/>
          <a:lstStyle>
            <a:lvl1pPr algn="r">
              <a:defRPr sz="1200"/>
            </a:lvl1pPr>
          </a:lstStyle>
          <a:p>
            <a:fld id="{B70E414B-755B-4016-A0D0-B2583D6CCF7E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0297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65250-8346-900F-6F59-BC7005045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6B1EF10-FCA2-8AF0-F42F-7B893FDD8A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F8C22CB-1280-A0D8-A0B4-5163643973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F67B0A-AB87-EAC1-E741-C398D3C354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E414B-755B-4016-A0D0-B2583D6CCF7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771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6672E-D2A3-41EA-EA44-E55C19DF7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D5506CD-D036-30F9-262A-19EFBBCD31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95D913E-8283-F314-4A78-D71BC98098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BA9DC4-FFC9-BF1F-FC97-842D61AD31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5571D-13BA-4051-9F89-F44A7F84CCFA}" type="slidenum">
              <a: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978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40F80-0DE9-F1F3-C71E-15318FF2B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D0093D0-1583-3AEA-ECC4-2BC67F060B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DF9F0B6-3AA0-6AF8-FBCB-E24B29B5D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4B5480-02AE-18ED-67D7-E6F72AFA60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E414B-755B-4016-A0D0-B2583D6CCF7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291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29404-821D-1A0E-0577-2CDC5877B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8073D61-E592-2836-0965-8E8FECFC31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1983C1A-4B7F-5BE1-F612-8745D96867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587C516-12E3-4671-93DA-C0CA62FF95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5571D-13BA-4051-9F89-F44A7F84CCFA}" type="slidenum">
              <a: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700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D9240-9452-E50A-1F92-14A5F9409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C8BB656-9858-08C5-8509-ACEAE62C56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2E83358-1B51-E313-2783-3186672E49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86CCDB-103C-DD0E-18C0-40A8DC1D2A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E414B-755B-4016-A0D0-B2583D6CCF7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221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E3FC4-2A28-0B3F-DEFE-68697B81B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9B7FBDB-BC4B-ED32-D343-7964336F58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EB5C364-11D5-9D38-7A82-8E0107409C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07BCD6-3F64-CD06-98F9-02BFDE6A66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E414B-755B-4016-A0D0-B2583D6CCF7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698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CE3E6-417B-120C-1E8D-15467F13C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CA42748-B055-EC46-A623-716DDC6C93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48C2450-0FFD-B146-7F14-D85483A38D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FF9633-AAE1-483D-E604-9972BD152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E414B-755B-4016-A0D0-B2583D6CCF7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306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A873B-7228-48ED-CA1D-8C85F0708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A3DD536-D235-5044-ED1A-02EEE0F87F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5413397-2F6B-07BB-B264-982C69CDFE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C9FD2F-F306-0C62-DCB7-476F710300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E414B-755B-4016-A0D0-B2583D6CCF7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32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BDE97-7C8E-22D8-B56F-A9A96E719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C63F175-BD54-FE46-2C74-BCFFC96ABA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EEA5F4-2831-9D75-558F-5CC0460448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F3A80A-7C38-B5A1-283C-129C2D837A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E414B-755B-4016-A0D0-B2583D6CCF7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558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BB0A4-880C-52D5-8D91-2808AA073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3843D11-39B9-4340-2ECD-3454B0BE65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EC9CF4F-D768-F358-7734-59C5154DC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F4BA3B-A555-7CA3-5CAB-B8D04BCCE3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E414B-755B-4016-A0D0-B2583D6CCF7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8145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DDB87-4204-0F46-42FB-07EA7264A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334F0A1-62A3-CAB0-0C04-BC0A8A6573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6114CC9-0E16-EB97-A449-A3D6D8025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51BCE8-342A-8ACF-AE3B-65323E3293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E414B-755B-4016-A0D0-B2583D6CCF7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992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E414B-755B-4016-A0D0-B2583D6CCF7E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84902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2885A4-C36D-4A8B-7537-CF26227DA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55AE693-F0A4-C23B-8950-7D5C0E9301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3084C3E-554E-7323-DE48-6BD9F8900D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206377-6F50-6F84-B896-E8993E04EC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E414B-755B-4016-A0D0-B2583D6CCF7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078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74E6E-506F-1BEF-51FC-7E1408FC8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B2C9B83-075C-44E4-B208-2FAA0C56E9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B02DD4A-B475-212A-ADD5-F0995947B9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394A5D-4FC7-1D43-78B2-E52684C985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E414B-755B-4016-A0D0-B2583D6CCF7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098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5F4A2-87CF-94FF-E9C3-8DA630A4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FC7F823-2263-28DD-5C94-BDEC1E1D6D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08EB328-EFF5-E47B-ACAD-1568F9027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DA8DB0-D1B5-DAC7-F914-F28A98F22F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E414B-755B-4016-A0D0-B2583D6CCF7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5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0DE67-341B-44FE-42C1-47765C83B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5B33405-D14E-5CA6-4D3A-AD6407B882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8A9CBEE-6D11-C528-A9FB-537B36506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803E659-C72D-CE36-AC99-E43F7B58E7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E414B-755B-4016-A0D0-B2583D6CCF7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584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9BC75-72E5-88E1-2AB3-0A9F3B87A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D1D27C6-0F6A-1B2D-E1D7-F93BBF1F4C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5506884-988B-62B0-0B73-6D2AAAC538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7A74D4-79F7-F1FB-5D76-430BE82684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E414B-755B-4016-A0D0-B2583D6CCF7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423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5DEA0-3467-D562-DB97-349EEECB3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44A0DDE-220D-B457-030B-E300AF1E37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AEF7EE7-4AC9-CC37-6BE4-4DA0393869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868BBB2-85B0-04D3-F997-D3AE044B55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E414B-755B-4016-A0D0-B2583D6CCF7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016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5DD44-09C3-4A76-10D5-8060F9AB6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A355A0F-AACD-9E28-7BCF-4525EC1253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1C93329-2E89-CCD8-57B8-E70A98F098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E12E1B-EB76-B35F-E6D5-200B783F2E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E414B-755B-4016-A0D0-B2583D6CCF7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327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262BE-10D1-536A-5CC5-ABBF3F6D4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C2DB613-29F2-7E1D-BA5B-D315D0312B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CCF0FC2-0782-ADA0-70FD-FCC0AA5167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FC2920C-5340-BF7A-1CD8-EBAC162F3F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0E414B-755B-4016-A0D0-B2583D6CCF7E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771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950" y="2130429"/>
            <a:ext cx="84201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B181C-206C-49C1-91BE-9DDEDE72D45E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152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7F981-4EEB-4C24-B2D8-21F6CDCCAA16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801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181850" y="274642"/>
            <a:ext cx="222885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2" y="274642"/>
            <a:ext cx="653415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29732-B2B4-4F3D-B53A-59998541A10B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989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 Verbindung 5"/>
          <p:cNvCxnSpPr/>
          <p:nvPr/>
        </p:nvCxnSpPr>
        <p:spPr>
          <a:xfrm flipH="1">
            <a:off x="0" y="471488"/>
            <a:ext cx="9906000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 rot="5400000">
            <a:off x="5533231" y="-3788568"/>
            <a:ext cx="160337" cy="85852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Textfeld 16"/>
          <p:cNvSpPr txBox="1">
            <a:spLocks noChangeArrowheads="1"/>
          </p:cNvSpPr>
          <p:nvPr/>
        </p:nvSpPr>
        <p:spPr bwMode="auto">
          <a:xfrm>
            <a:off x="9509125" y="23813"/>
            <a:ext cx="314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C713524B-19DA-4EFE-9D3D-7845E9E9D173}" type="slidenum">
              <a:rPr lang="de-DE" sz="2000" i="1" smtClean="0">
                <a:latin typeface="Calibri" pitchFamily="34" charset="0"/>
                <a:cs typeface="Calibri" pitchFamily="34" charset="0"/>
              </a:rPr>
              <a:pPr algn="r" eaLnBrk="1" hangingPunct="1">
                <a:defRPr/>
              </a:pPr>
              <a:t>‹Nr.›</a:t>
            </a:fld>
            <a:endParaRPr lang="de-DE" sz="2000" i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152138" y="55503"/>
            <a:ext cx="86846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buNone/>
              <a:defRPr lang="de-DE" sz="2000" i="1" kern="1200" smtClean="0">
                <a:latin typeface="Calibri" pitchFamily="34" charset="0"/>
                <a:cs typeface="Calibri" pitchFamily="34" charset="0"/>
              </a:defRPr>
            </a:lvl1pPr>
            <a:lvl2pPr>
              <a:defRPr lang="de-DE" kern="1200" smtClean="0">
                <a:latin typeface="Arial" charset="0"/>
                <a:ea typeface="+mn-ea"/>
                <a:cs typeface="+mn-cs"/>
              </a:defRPr>
            </a:lvl2pPr>
            <a:lvl3pPr>
              <a:defRPr lang="de-DE" kern="1200" smtClean="0">
                <a:latin typeface="Arial" charset="0"/>
                <a:ea typeface="+mn-ea"/>
                <a:cs typeface="+mn-cs"/>
              </a:defRPr>
            </a:lvl3pPr>
            <a:lvl4pPr>
              <a:defRPr lang="de-DE" kern="1200" smtClean="0">
                <a:latin typeface="Arial" charset="0"/>
                <a:ea typeface="+mn-ea"/>
                <a:cs typeface="+mn-cs"/>
              </a:defRPr>
            </a:lvl4pPr>
            <a:lvl5pPr>
              <a:defRPr lang="de-DE" kern="1200">
                <a:latin typeface="Arial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152400" y="504825"/>
            <a:ext cx="95138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buNone/>
              <a:defRPr lang="de-DE" sz="2000" kern="1200" smtClean="0">
                <a:latin typeface="Calibri" pitchFamily="34" charset="0"/>
                <a:cs typeface="Calibri" pitchFamily="34" charset="0"/>
              </a:defRPr>
            </a:lvl1pPr>
            <a:lvl2pPr>
              <a:defRPr lang="de-DE" kern="1200" smtClean="0">
                <a:latin typeface="Arial" charset="0"/>
                <a:ea typeface="+mn-ea"/>
                <a:cs typeface="+mn-cs"/>
              </a:defRPr>
            </a:lvl2pPr>
            <a:lvl3pPr>
              <a:defRPr lang="de-DE" kern="1200" smtClean="0">
                <a:latin typeface="Arial" charset="0"/>
                <a:ea typeface="+mn-ea"/>
                <a:cs typeface="+mn-cs"/>
              </a:defRPr>
            </a:lvl3pPr>
            <a:lvl4pPr>
              <a:defRPr lang="de-DE" kern="1200" smtClean="0">
                <a:latin typeface="Arial" charset="0"/>
                <a:ea typeface="+mn-ea"/>
                <a:cs typeface="+mn-cs"/>
              </a:defRPr>
            </a:lvl4pPr>
            <a:lvl5pPr>
              <a:defRPr lang="de-DE" kern="1200">
                <a:latin typeface="Arial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cxnSp>
        <p:nvCxnSpPr>
          <p:cNvPr id="5" name="Gerade Verbindung 4"/>
          <p:cNvCxnSpPr/>
          <p:nvPr/>
        </p:nvCxnSpPr>
        <p:spPr>
          <a:xfrm>
            <a:off x="8556625" y="5648325"/>
            <a:ext cx="0" cy="1209675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/>
        </p:nvSpPr>
        <p:spPr>
          <a:xfrm>
            <a:off x="8474075" y="5648325"/>
            <a:ext cx="139700" cy="73183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4" name="Picture 3" descr="O:\Marketing&amp;Vertrieb\Abbildungen, Bilder, Logos Produkte\0 Logos\Firmenlogos\Firmenlogos\Logos_mitClaim\von Reform Design\jpg_tif\ovesco_innovation_in_sco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5" b="24117"/>
          <a:stretch>
            <a:fillRect/>
          </a:stretch>
        </p:blipFill>
        <p:spPr bwMode="auto">
          <a:xfrm>
            <a:off x="7831138" y="6240463"/>
            <a:ext cx="20113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813258"/>
      </p:ext>
    </p:extLst>
  </p:cSld>
  <p:clrMapOvr>
    <a:masterClrMapping/>
  </p:clrMapOvr>
  <p:transition spd="med" advTm="1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herapeutic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O:\Marketing&amp;Vertrieb\Abbildungen, Bilder, Logos Produkte\0 Logos\Firmenlogos\Firmenlogos\Logos_mitClaim\von Reform Design\jpg_tif\ovesco_innovation_in_sco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1" b="29688"/>
          <a:stretch>
            <a:fillRect/>
          </a:stretch>
        </p:blipFill>
        <p:spPr bwMode="auto">
          <a:xfrm>
            <a:off x="6746875" y="3424238"/>
            <a:ext cx="29273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34951" y="3826908"/>
            <a:ext cx="6445249" cy="6191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 baseline="0">
                <a:latin typeface="Calibri" pitchFamily="34" charset="0"/>
                <a:cs typeface="Calibri" pitchFamily="34" charset="0"/>
              </a:defRPr>
            </a:lvl1pPr>
            <a:lvl2pPr>
              <a:defRPr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de-DE" dirty="0"/>
              <a:t>Textmasterformat bearbeiten: Titel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7957037" y="4979090"/>
            <a:ext cx="17171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lang="de-DE" sz="1600" kern="1200" baseline="0" smtClean="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de-DE" dirty="0"/>
              <a:t>Textmasterformat bearbeiten Referent</a:t>
            </a: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3"/>
          <a:srcRect l="9235" r="9974"/>
          <a:stretch/>
        </p:blipFill>
        <p:spPr>
          <a:xfrm>
            <a:off x="3700732" y="-9385"/>
            <a:ext cx="4093893" cy="3124200"/>
          </a:xfrm>
          <a:prstGeom prst="rect">
            <a:avLst/>
          </a:prstGeom>
        </p:spPr>
      </p:pic>
      <p:sp>
        <p:nvSpPr>
          <p:cNvPr id="17" name="Textfeld 16"/>
          <p:cNvSpPr txBox="1"/>
          <p:nvPr userDrawn="1"/>
        </p:nvSpPr>
        <p:spPr>
          <a:xfrm>
            <a:off x="4929607" y="4979090"/>
            <a:ext cx="2613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de-DE" sz="1600" dirty="0">
                <a:latin typeface="Calibri" panose="020F0502020204030204" pitchFamily="34" charset="0"/>
              </a:rPr>
              <a:t>11th Global Sales Meeting</a:t>
            </a:r>
          </a:p>
          <a:p>
            <a:pPr lvl="0" algn="r"/>
            <a:r>
              <a:rPr lang="de-DE" sz="1600" dirty="0">
                <a:latin typeface="Calibri" panose="020F0502020204030204" pitchFamily="34" charset="0"/>
              </a:rPr>
              <a:t>Nov 8 </a:t>
            </a:r>
            <a:r>
              <a:rPr lang="de-DE" sz="1600" dirty="0" err="1">
                <a:latin typeface="Calibri" panose="020F0502020204030204" pitchFamily="34" charset="0"/>
              </a:rPr>
              <a:t>and</a:t>
            </a:r>
            <a:r>
              <a:rPr lang="de-DE" sz="1600" dirty="0">
                <a:latin typeface="Calibri" panose="020F0502020204030204" pitchFamily="34" charset="0"/>
              </a:rPr>
              <a:t> 9, 2019</a:t>
            </a:r>
          </a:p>
          <a:p>
            <a:pPr lvl="0" algn="r"/>
            <a:r>
              <a:rPr lang="de-DE" sz="1600" dirty="0">
                <a:latin typeface="Calibri" panose="020F0502020204030204" pitchFamily="34" charset="0"/>
              </a:rPr>
              <a:t>Tübingen,</a:t>
            </a:r>
            <a:r>
              <a:rPr lang="de-DE" sz="1600" baseline="0" dirty="0">
                <a:latin typeface="Calibri" panose="020F0502020204030204" pitchFamily="34" charset="0"/>
              </a:rPr>
              <a:t> </a:t>
            </a:r>
            <a:r>
              <a:rPr lang="de-DE" sz="1600" dirty="0">
                <a:latin typeface="Calibri" panose="020F0502020204030204" pitchFamily="34" charset="0"/>
              </a:rPr>
              <a:t>Germany</a:t>
            </a: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3" b="242"/>
          <a:stretch/>
        </p:blipFill>
        <p:spPr>
          <a:xfrm>
            <a:off x="0" y="-1"/>
            <a:ext cx="3700731" cy="311295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1471" y="529162"/>
            <a:ext cx="3137682" cy="2060588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 flipV="1">
            <a:off x="0" y="2463556"/>
            <a:ext cx="9906000" cy="66474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15" name="Gerade Verbindung 14"/>
          <p:cNvCxnSpPr/>
          <p:nvPr/>
        </p:nvCxnSpPr>
        <p:spPr>
          <a:xfrm>
            <a:off x="7794625" y="-7938"/>
            <a:ext cx="0" cy="6865938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183542"/>
      </p:ext>
    </p:extLst>
  </p:cSld>
  <p:clrMapOvr>
    <a:masterClrMapping/>
  </p:clrMapOvr>
  <p:transition spd="med" advTm="10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:\Marketing&amp;Vertrieb\Abbildungen, Bilder, Logos Produkte\0 Logos\Firmenlogos\Firmenlogos\Logos_mitClaim\von Reform Design\jpg_tif\ovesco_innovation_in_sco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5" b="24117"/>
          <a:stretch>
            <a:fillRect/>
          </a:stretch>
        </p:blipFill>
        <p:spPr bwMode="auto">
          <a:xfrm>
            <a:off x="7831138" y="6240463"/>
            <a:ext cx="20113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Gerade Verbindung 5"/>
          <p:cNvCxnSpPr/>
          <p:nvPr/>
        </p:nvCxnSpPr>
        <p:spPr>
          <a:xfrm flipH="1">
            <a:off x="0" y="471488"/>
            <a:ext cx="9906000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 rot="5400000">
            <a:off x="5533231" y="-3788568"/>
            <a:ext cx="160337" cy="85852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8" name="Textfeld 16"/>
          <p:cNvSpPr txBox="1">
            <a:spLocks noChangeArrowheads="1"/>
          </p:cNvSpPr>
          <p:nvPr/>
        </p:nvSpPr>
        <p:spPr bwMode="auto">
          <a:xfrm>
            <a:off x="9509125" y="23813"/>
            <a:ext cx="314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fld id="{1DE987C5-5FA3-4F8C-AF23-E32AA5EFA73F}" type="slidenum">
              <a:rPr lang="de-DE" sz="20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pPr algn="r" eaLnBrk="1" hangingPunct="1">
                <a:defRPr/>
              </a:pPr>
              <a:t>‹Nr.›</a:t>
            </a:fld>
            <a:endParaRPr lang="de-DE" sz="2000" i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152138" y="55503"/>
            <a:ext cx="86846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buNone/>
              <a:defRPr lang="de-DE" sz="2000" i="1" kern="1200" smtClean="0">
                <a:latin typeface="Calibri" pitchFamily="34" charset="0"/>
                <a:cs typeface="Calibri" pitchFamily="34" charset="0"/>
              </a:defRPr>
            </a:lvl1pPr>
            <a:lvl2pPr>
              <a:defRPr lang="de-DE" kern="1200" smtClean="0">
                <a:latin typeface="Arial" charset="0"/>
                <a:ea typeface="+mn-ea"/>
                <a:cs typeface="+mn-cs"/>
              </a:defRPr>
            </a:lvl2pPr>
            <a:lvl3pPr>
              <a:defRPr lang="de-DE" kern="1200" smtClean="0">
                <a:latin typeface="Arial" charset="0"/>
                <a:ea typeface="+mn-ea"/>
                <a:cs typeface="+mn-cs"/>
              </a:defRPr>
            </a:lvl3pPr>
            <a:lvl4pPr>
              <a:defRPr lang="de-DE" kern="1200" smtClean="0">
                <a:latin typeface="Arial" charset="0"/>
                <a:ea typeface="+mn-ea"/>
                <a:cs typeface="+mn-cs"/>
              </a:defRPr>
            </a:lvl4pPr>
            <a:lvl5pPr>
              <a:defRPr lang="de-DE" kern="1200">
                <a:latin typeface="Arial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1"/>
          </p:nvPr>
        </p:nvSpPr>
        <p:spPr>
          <a:xfrm>
            <a:off x="152400" y="504825"/>
            <a:ext cx="95138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buNone/>
              <a:defRPr lang="de-DE" sz="2000" b="1" kern="1200" smtClean="0">
                <a:latin typeface="Calibri" pitchFamily="34" charset="0"/>
                <a:cs typeface="Calibri" pitchFamily="34" charset="0"/>
              </a:defRPr>
            </a:lvl1pPr>
            <a:lvl2pPr>
              <a:defRPr lang="de-DE" kern="1200" smtClean="0">
                <a:latin typeface="Arial" charset="0"/>
                <a:ea typeface="+mn-ea"/>
                <a:cs typeface="+mn-cs"/>
              </a:defRPr>
            </a:lvl2pPr>
            <a:lvl3pPr>
              <a:defRPr lang="de-DE" kern="1200" smtClean="0">
                <a:latin typeface="Arial" charset="0"/>
                <a:ea typeface="+mn-ea"/>
                <a:cs typeface="+mn-cs"/>
              </a:defRPr>
            </a:lvl3pPr>
            <a:lvl4pPr>
              <a:defRPr lang="de-DE" kern="1200" smtClean="0">
                <a:latin typeface="Arial" charset="0"/>
                <a:ea typeface="+mn-ea"/>
                <a:cs typeface="+mn-cs"/>
              </a:defRPr>
            </a:lvl4pPr>
            <a:lvl5pPr>
              <a:defRPr lang="de-DE" kern="1200">
                <a:latin typeface="Arial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38942435"/>
      </p:ext>
    </p:extLst>
  </p:cSld>
  <p:clrMapOvr>
    <a:masterClrMapping/>
  </p:clrMapOvr>
  <p:transition spd="med" advTm="10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sangab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0"/>
            <a:ext cx="211137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O:\Marketing&amp;Vertrieb\Abbildungen, Bilder, Logos Produkte\0 Logos\Firmenlogos\Firmenlogos\Logos_mitClaim\von Reform Design\jpg_tif\ovesco_innovation_in_sco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1" b="29688"/>
          <a:stretch>
            <a:fillRect/>
          </a:stretch>
        </p:blipFill>
        <p:spPr bwMode="auto">
          <a:xfrm>
            <a:off x="6746875" y="3424238"/>
            <a:ext cx="29273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9069388" y="2182813"/>
            <a:ext cx="836612" cy="230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7794625" y="0"/>
            <a:ext cx="693738" cy="230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 flipV="1">
            <a:off x="7794625" y="2298700"/>
            <a:ext cx="2111375" cy="21113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13" name="Gerade Verbindung 12"/>
          <p:cNvCxnSpPr/>
          <p:nvPr/>
        </p:nvCxnSpPr>
        <p:spPr>
          <a:xfrm>
            <a:off x="7794625" y="-7938"/>
            <a:ext cx="0" cy="6865938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H="1">
            <a:off x="587375" y="2679700"/>
            <a:ext cx="5829300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eck 14"/>
          <p:cNvSpPr/>
          <p:nvPr/>
        </p:nvSpPr>
        <p:spPr>
          <a:xfrm rot="5400000">
            <a:off x="3556001" y="-319088"/>
            <a:ext cx="80962" cy="601821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16" name="Gerade Verbindung 15"/>
          <p:cNvCxnSpPr/>
          <p:nvPr/>
        </p:nvCxnSpPr>
        <p:spPr>
          <a:xfrm flipH="1">
            <a:off x="587375" y="3389313"/>
            <a:ext cx="5829300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 rot="5400000">
            <a:off x="3556000" y="390525"/>
            <a:ext cx="80963" cy="601821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18" name="Gerade Verbindung 17"/>
          <p:cNvCxnSpPr/>
          <p:nvPr/>
        </p:nvCxnSpPr>
        <p:spPr>
          <a:xfrm flipH="1">
            <a:off x="587375" y="4113213"/>
            <a:ext cx="5829300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8"/>
          <p:cNvSpPr/>
          <p:nvPr/>
        </p:nvSpPr>
        <p:spPr>
          <a:xfrm rot="5400000">
            <a:off x="3556794" y="1113631"/>
            <a:ext cx="79375" cy="601821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20" name="Gerade Verbindung 19"/>
          <p:cNvCxnSpPr/>
          <p:nvPr/>
        </p:nvCxnSpPr>
        <p:spPr>
          <a:xfrm flipH="1">
            <a:off x="587375" y="4857750"/>
            <a:ext cx="5829300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/>
          <p:cNvSpPr/>
          <p:nvPr/>
        </p:nvSpPr>
        <p:spPr>
          <a:xfrm rot="5400000">
            <a:off x="3556001" y="1858962"/>
            <a:ext cx="80962" cy="601821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22" name="Gerade Verbindung 21"/>
          <p:cNvCxnSpPr/>
          <p:nvPr/>
        </p:nvCxnSpPr>
        <p:spPr>
          <a:xfrm flipH="1">
            <a:off x="550863" y="5575300"/>
            <a:ext cx="5829300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/>
          <p:cNvSpPr/>
          <p:nvPr/>
        </p:nvSpPr>
        <p:spPr>
          <a:xfrm rot="5400000">
            <a:off x="3519488" y="2576513"/>
            <a:ext cx="80962" cy="601821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24" name="Gerade Verbindung 23"/>
          <p:cNvCxnSpPr/>
          <p:nvPr/>
        </p:nvCxnSpPr>
        <p:spPr>
          <a:xfrm flipH="1">
            <a:off x="587375" y="1270000"/>
            <a:ext cx="5829300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/>
        </p:nvSpPr>
        <p:spPr>
          <a:xfrm rot="5400000">
            <a:off x="3556001" y="-1728788"/>
            <a:ext cx="80962" cy="601821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26" name="Gerade Verbindung 25"/>
          <p:cNvCxnSpPr/>
          <p:nvPr/>
        </p:nvCxnSpPr>
        <p:spPr>
          <a:xfrm flipH="1">
            <a:off x="587375" y="2000250"/>
            <a:ext cx="5829300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hteck 26"/>
          <p:cNvSpPr/>
          <p:nvPr/>
        </p:nvSpPr>
        <p:spPr>
          <a:xfrm rot="5400000">
            <a:off x="3556001" y="-998538"/>
            <a:ext cx="80962" cy="6018213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32" name="Textplatzhalter 31"/>
          <p:cNvSpPr>
            <a:spLocks noGrp="1"/>
          </p:cNvSpPr>
          <p:nvPr>
            <p:ph type="body" sz="quarter" idx="10"/>
          </p:nvPr>
        </p:nvSpPr>
        <p:spPr>
          <a:xfrm>
            <a:off x="874713" y="1459210"/>
            <a:ext cx="5927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0" indent="0">
              <a:buNone/>
              <a:defRPr lang="de-DE" sz="2400" kern="1200" dirty="0" smtClean="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33" name="Textplatzhalter 31"/>
          <p:cNvSpPr>
            <a:spLocks noGrp="1"/>
          </p:cNvSpPr>
          <p:nvPr>
            <p:ph type="body" sz="quarter" idx="11"/>
          </p:nvPr>
        </p:nvSpPr>
        <p:spPr>
          <a:xfrm>
            <a:off x="867276" y="2143793"/>
            <a:ext cx="5927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0" indent="0">
              <a:buNone/>
              <a:defRPr lang="de-DE" sz="2400" kern="1200" dirty="0" smtClean="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4" name="Textplatzhalter 31"/>
          <p:cNvSpPr>
            <a:spLocks noGrp="1"/>
          </p:cNvSpPr>
          <p:nvPr>
            <p:ph type="body" sz="quarter" idx="12"/>
          </p:nvPr>
        </p:nvSpPr>
        <p:spPr>
          <a:xfrm>
            <a:off x="867276" y="2855160"/>
            <a:ext cx="5927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0" indent="0">
              <a:buNone/>
              <a:defRPr lang="de-DE" sz="2400" kern="1200" dirty="0" smtClean="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35" name="Textplatzhalter 31"/>
          <p:cNvSpPr>
            <a:spLocks noGrp="1"/>
          </p:cNvSpPr>
          <p:nvPr>
            <p:ph type="body" sz="quarter" idx="13"/>
          </p:nvPr>
        </p:nvSpPr>
        <p:spPr>
          <a:xfrm>
            <a:off x="868446" y="3584575"/>
            <a:ext cx="5927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0" indent="0">
              <a:buNone/>
              <a:defRPr lang="de-DE" sz="2400" kern="1200" dirty="0" smtClean="0">
                <a:latin typeface="Calibri" pitchFamily="34" charset="0"/>
                <a:cs typeface="Calibri" pitchFamily="34" charset="0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62965939"/>
      </p:ext>
    </p:extLst>
  </p:cSld>
  <p:clrMapOvr>
    <a:masterClrMapping/>
  </p:clrMapOvr>
  <p:transition spd="med" advTm="10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angab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0"/>
            <a:ext cx="211137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O:\Marketing&amp;Vertrieb\Abbildungen, Bilder, Logos Produkte\0 Logos\Firmenlogos\Firmenlogos\Logos_mitClaim\von Reform Design\jpg_tif\ovesco_innovation_in_sco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1" b="29688"/>
          <a:stretch>
            <a:fillRect/>
          </a:stretch>
        </p:blipFill>
        <p:spPr bwMode="auto">
          <a:xfrm>
            <a:off x="6748447" y="3424238"/>
            <a:ext cx="29273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9069388" y="2182813"/>
            <a:ext cx="836612" cy="230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794625" y="0"/>
            <a:ext cx="693738" cy="230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 flipV="1">
            <a:off x="7794625" y="2298700"/>
            <a:ext cx="2111375" cy="21113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7794625" y="-7938"/>
            <a:ext cx="0" cy="6865938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pieren 18"/>
          <p:cNvGrpSpPr/>
          <p:nvPr userDrawn="1"/>
        </p:nvGrpSpPr>
        <p:grpSpPr>
          <a:xfrm>
            <a:off x="550863" y="2373433"/>
            <a:ext cx="6018213" cy="80962"/>
            <a:chOff x="550863" y="2649538"/>
            <a:chExt cx="6018213" cy="80962"/>
          </a:xfrm>
        </p:grpSpPr>
        <p:cxnSp>
          <p:nvCxnSpPr>
            <p:cNvPr id="8" name="Gerade Verbindung 7"/>
            <p:cNvCxnSpPr/>
            <p:nvPr/>
          </p:nvCxnSpPr>
          <p:spPr>
            <a:xfrm flipH="1">
              <a:off x="550863" y="2679700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hteck 8"/>
            <p:cNvSpPr/>
            <p:nvPr/>
          </p:nvSpPr>
          <p:spPr>
            <a:xfrm rot="5400000">
              <a:off x="3519489" y="-319088"/>
              <a:ext cx="80962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23" name="Gruppieren 22"/>
          <p:cNvGrpSpPr/>
          <p:nvPr userDrawn="1"/>
        </p:nvGrpSpPr>
        <p:grpSpPr>
          <a:xfrm>
            <a:off x="550863" y="3174824"/>
            <a:ext cx="6018213" cy="80963"/>
            <a:chOff x="550863" y="3359150"/>
            <a:chExt cx="6018213" cy="80963"/>
          </a:xfrm>
        </p:grpSpPr>
        <p:cxnSp>
          <p:nvCxnSpPr>
            <p:cNvPr id="10" name="Gerade Verbindung 9"/>
            <p:cNvCxnSpPr/>
            <p:nvPr/>
          </p:nvCxnSpPr>
          <p:spPr>
            <a:xfrm flipH="1">
              <a:off x="550863" y="3389313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hteck 10"/>
            <p:cNvSpPr/>
            <p:nvPr/>
          </p:nvSpPr>
          <p:spPr>
            <a:xfrm rot="5400000">
              <a:off x="3519488" y="390525"/>
              <a:ext cx="80963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uppieren 23"/>
          <p:cNvGrpSpPr/>
          <p:nvPr userDrawn="1"/>
        </p:nvGrpSpPr>
        <p:grpSpPr>
          <a:xfrm>
            <a:off x="550863" y="3976216"/>
            <a:ext cx="6018213" cy="79375"/>
            <a:chOff x="550863" y="4083050"/>
            <a:chExt cx="6018213" cy="79375"/>
          </a:xfrm>
        </p:grpSpPr>
        <p:cxnSp>
          <p:nvCxnSpPr>
            <p:cNvPr id="12" name="Gerade Verbindung 11"/>
            <p:cNvCxnSpPr/>
            <p:nvPr/>
          </p:nvCxnSpPr>
          <p:spPr>
            <a:xfrm flipH="1">
              <a:off x="550863" y="4113213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hteck 12"/>
            <p:cNvSpPr/>
            <p:nvPr/>
          </p:nvSpPr>
          <p:spPr>
            <a:xfrm rot="5400000">
              <a:off x="3520282" y="1113631"/>
              <a:ext cx="79375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Gruppieren 24"/>
          <p:cNvGrpSpPr/>
          <p:nvPr userDrawn="1"/>
        </p:nvGrpSpPr>
        <p:grpSpPr>
          <a:xfrm>
            <a:off x="550863" y="4776020"/>
            <a:ext cx="6018213" cy="80962"/>
            <a:chOff x="550863" y="4827588"/>
            <a:chExt cx="6018213" cy="80962"/>
          </a:xfrm>
        </p:grpSpPr>
        <p:cxnSp>
          <p:nvCxnSpPr>
            <p:cNvPr id="14" name="Gerade Verbindung 13"/>
            <p:cNvCxnSpPr/>
            <p:nvPr/>
          </p:nvCxnSpPr>
          <p:spPr>
            <a:xfrm flipH="1">
              <a:off x="550863" y="4857750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hteck 14"/>
            <p:cNvSpPr/>
            <p:nvPr/>
          </p:nvSpPr>
          <p:spPr>
            <a:xfrm rot="5400000">
              <a:off x="3519489" y="1858962"/>
              <a:ext cx="80962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uppieren 17"/>
          <p:cNvGrpSpPr/>
          <p:nvPr userDrawn="1"/>
        </p:nvGrpSpPr>
        <p:grpSpPr>
          <a:xfrm>
            <a:off x="550863" y="1572042"/>
            <a:ext cx="6018213" cy="80962"/>
            <a:chOff x="550863" y="1572042"/>
            <a:chExt cx="6018213" cy="80962"/>
          </a:xfrm>
        </p:grpSpPr>
        <p:cxnSp>
          <p:nvCxnSpPr>
            <p:cNvPr id="20" name="Gerade Verbindung 19"/>
            <p:cNvCxnSpPr/>
            <p:nvPr/>
          </p:nvCxnSpPr>
          <p:spPr>
            <a:xfrm flipH="1">
              <a:off x="550863" y="1602204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hteck 20"/>
            <p:cNvSpPr/>
            <p:nvPr/>
          </p:nvSpPr>
          <p:spPr>
            <a:xfrm rot="5400000">
              <a:off x="3519489" y="-1396584"/>
              <a:ext cx="80962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sp>
        <p:nvSpPr>
          <p:cNvPr id="22" name="Rechteck 21"/>
          <p:cNvSpPr/>
          <p:nvPr/>
        </p:nvSpPr>
        <p:spPr>
          <a:xfrm rot="5400000" flipV="1">
            <a:off x="2634644" y="-1043365"/>
            <a:ext cx="544512" cy="4746626"/>
          </a:xfrm>
          <a:prstGeom prst="rect">
            <a:avLst/>
          </a:prstGeom>
          <a:gradFill>
            <a:gsLst>
              <a:gs pos="0">
                <a:srgbClr val="FFCC00">
                  <a:alpha val="5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grpSp>
        <p:nvGrpSpPr>
          <p:cNvPr id="26" name="Gruppieren 25"/>
          <p:cNvGrpSpPr/>
          <p:nvPr userDrawn="1"/>
        </p:nvGrpSpPr>
        <p:grpSpPr>
          <a:xfrm>
            <a:off x="533587" y="5515433"/>
            <a:ext cx="6018213" cy="80962"/>
            <a:chOff x="550863" y="1572042"/>
            <a:chExt cx="6018213" cy="80962"/>
          </a:xfrm>
        </p:grpSpPr>
        <p:cxnSp>
          <p:nvCxnSpPr>
            <p:cNvPr id="27" name="Gerade Verbindung 26"/>
            <p:cNvCxnSpPr/>
            <p:nvPr/>
          </p:nvCxnSpPr>
          <p:spPr>
            <a:xfrm flipH="1">
              <a:off x="550863" y="1602204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hteck 27"/>
            <p:cNvSpPr/>
            <p:nvPr/>
          </p:nvSpPr>
          <p:spPr>
            <a:xfrm rot="5400000">
              <a:off x="3519489" y="-1396584"/>
              <a:ext cx="80962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5927487"/>
      </p:ext>
    </p:extLst>
  </p:cSld>
  <p:clrMapOvr>
    <a:masterClrMapping/>
  </p:clrMapOvr>
  <p:transition spd="med" advTm="10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sangab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0"/>
            <a:ext cx="211137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O:\Marketing&amp;Vertrieb\Abbildungen, Bilder, Logos Produkte\0 Logos\Firmenlogos\Firmenlogos\Logos_mitClaim\von Reform Design\jpg_tif\ovesco_innovation_in_sco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1" b="29688"/>
          <a:stretch>
            <a:fillRect/>
          </a:stretch>
        </p:blipFill>
        <p:spPr bwMode="auto">
          <a:xfrm>
            <a:off x="6748447" y="3424238"/>
            <a:ext cx="29273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9069388" y="2182813"/>
            <a:ext cx="836612" cy="230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794625" y="0"/>
            <a:ext cx="693738" cy="230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 flipV="1">
            <a:off x="7794625" y="2298700"/>
            <a:ext cx="2111375" cy="21113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7794625" y="-7938"/>
            <a:ext cx="0" cy="6865938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pieren 18"/>
          <p:cNvGrpSpPr/>
          <p:nvPr userDrawn="1"/>
        </p:nvGrpSpPr>
        <p:grpSpPr>
          <a:xfrm>
            <a:off x="550863" y="2373433"/>
            <a:ext cx="6018213" cy="80962"/>
            <a:chOff x="550863" y="2649538"/>
            <a:chExt cx="6018213" cy="80962"/>
          </a:xfrm>
        </p:grpSpPr>
        <p:cxnSp>
          <p:nvCxnSpPr>
            <p:cNvPr id="8" name="Gerade Verbindung 7"/>
            <p:cNvCxnSpPr/>
            <p:nvPr/>
          </p:nvCxnSpPr>
          <p:spPr>
            <a:xfrm flipH="1">
              <a:off x="550863" y="2679700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hteck 8"/>
            <p:cNvSpPr/>
            <p:nvPr/>
          </p:nvSpPr>
          <p:spPr>
            <a:xfrm rot="5400000">
              <a:off x="3519489" y="-319088"/>
              <a:ext cx="80962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23" name="Gruppieren 22"/>
          <p:cNvGrpSpPr/>
          <p:nvPr userDrawn="1"/>
        </p:nvGrpSpPr>
        <p:grpSpPr>
          <a:xfrm>
            <a:off x="550863" y="3174824"/>
            <a:ext cx="6018213" cy="80963"/>
            <a:chOff x="550863" y="3359150"/>
            <a:chExt cx="6018213" cy="80963"/>
          </a:xfrm>
        </p:grpSpPr>
        <p:cxnSp>
          <p:nvCxnSpPr>
            <p:cNvPr id="10" name="Gerade Verbindung 9"/>
            <p:cNvCxnSpPr/>
            <p:nvPr/>
          </p:nvCxnSpPr>
          <p:spPr>
            <a:xfrm flipH="1">
              <a:off x="550863" y="3389313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hteck 10"/>
            <p:cNvSpPr/>
            <p:nvPr/>
          </p:nvSpPr>
          <p:spPr>
            <a:xfrm rot="5400000">
              <a:off x="3519488" y="390525"/>
              <a:ext cx="80963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uppieren 23"/>
          <p:cNvGrpSpPr/>
          <p:nvPr userDrawn="1"/>
        </p:nvGrpSpPr>
        <p:grpSpPr>
          <a:xfrm>
            <a:off x="550863" y="3976216"/>
            <a:ext cx="6018213" cy="79375"/>
            <a:chOff x="550863" y="4083050"/>
            <a:chExt cx="6018213" cy="79375"/>
          </a:xfrm>
        </p:grpSpPr>
        <p:cxnSp>
          <p:nvCxnSpPr>
            <p:cNvPr id="12" name="Gerade Verbindung 11"/>
            <p:cNvCxnSpPr/>
            <p:nvPr/>
          </p:nvCxnSpPr>
          <p:spPr>
            <a:xfrm flipH="1">
              <a:off x="550863" y="4113213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hteck 12"/>
            <p:cNvSpPr/>
            <p:nvPr/>
          </p:nvSpPr>
          <p:spPr>
            <a:xfrm rot="5400000">
              <a:off x="3520282" y="1113631"/>
              <a:ext cx="79375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Gruppieren 24"/>
          <p:cNvGrpSpPr/>
          <p:nvPr userDrawn="1"/>
        </p:nvGrpSpPr>
        <p:grpSpPr>
          <a:xfrm>
            <a:off x="550863" y="4776020"/>
            <a:ext cx="6018213" cy="80962"/>
            <a:chOff x="550863" y="4827588"/>
            <a:chExt cx="6018213" cy="80962"/>
          </a:xfrm>
        </p:grpSpPr>
        <p:cxnSp>
          <p:nvCxnSpPr>
            <p:cNvPr id="14" name="Gerade Verbindung 13"/>
            <p:cNvCxnSpPr/>
            <p:nvPr/>
          </p:nvCxnSpPr>
          <p:spPr>
            <a:xfrm flipH="1">
              <a:off x="550863" y="4857750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hteck 14"/>
            <p:cNvSpPr/>
            <p:nvPr/>
          </p:nvSpPr>
          <p:spPr>
            <a:xfrm rot="5400000">
              <a:off x="3519489" y="1858962"/>
              <a:ext cx="80962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uppieren 17"/>
          <p:cNvGrpSpPr/>
          <p:nvPr userDrawn="1"/>
        </p:nvGrpSpPr>
        <p:grpSpPr>
          <a:xfrm>
            <a:off x="550863" y="1572042"/>
            <a:ext cx="6018213" cy="80962"/>
            <a:chOff x="550863" y="1572042"/>
            <a:chExt cx="6018213" cy="80962"/>
          </a:xfrm>
        </p:grpSpPr>
        <p:cxnSp>
          <p:nvCxnSpPr>
            <p:cNvPr id="20" name="Gerade Verbindung 19"/>
            <p:cNvCxnSpPr/>
            <p:nvPr/>
          </p:nvCxnSpPr>
          <p:spPr>
            <a:xfrm flipH="1">
              <a:off x="550863" y="1602204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hteck 20"/>
            <p:cNvSpPr/>
            <p:nvPr/>
          </p:nvSpPr>
          <p:spPr>
            <a:xfrm rot="5400000">
              <a:off x="3519489" y="-1396584"/>
              <a:ext cx="80962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sp>
        <p:nvSpPr>
          <p:cNvPr id="22" name="Rechteck 21"/>
          <p:cNvSpPr/>
          <p:nvPr/>
        </p:nvSpPr>
        <p:spPr>
          <a:xfrm rot="5400000" flipV="1">
            <a:off x="2634644" y="-244584"/>
            <a:ext cx="544512" cy="4746626"/>
          </a:xfrm>
          <a:prstGeom prst="rect">
            <a:avLst/>
          </a:prstGeom>
          <a:gradFill>
            <a:gsLst>
              <a:gs pos="0">
                <a:srgbClr val="FFCC00">
                  <a:alpha val="5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grpSp>
        <p:nvGrpSpPr>
          <p:cNvPr id="26" name="Gruppieren 25"/>
          <p:cNvGrpSpPr/>
          <p:nvPr userDrawn="1"/>
        </p:nvGrpSpPr>
        <p:grpSpPr>
          <a:xfrm>
            <a:off x="533587" y="5515433"/>
            <a:ext cx="6018213" cy="80962"/>
            <a:chOff x="550863" y="1572042"/>
            <a:chExt cx="6018213" cy="80962"/>
          </a:xfrm>
        </p:grpSpPr>
        <p:cxnSp>
          <p:nvCxnSpPr>
            <p:cNvPr id="27" name="Gerade Verbindung 26"/>
            <p:cNvCxnSpPr/>
            <p:nvPr/>
          </p:nvCxnSpPr>
          <p:spPr>
            <a:xfrm flipH="1">
              <a:off x="550863" y="1602204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hteck 27"/>
            <p:cNvSpPr/>
            <p:nvPr/>
          </p:nvSpPr>
          <p:spPr>
            <a:xfrm rot="5400000">
              <a:off x="3519489" y="-1396584"/>
              <a:ext cx="80962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0131868"/>
      </p:ext>
    </p:extLst>
  </p:cSld>
  <p:clrMapOvr>
    <a:masterClrMapping/>
  </p:clrMapOvr>
  <p:transition spd="med" advTm="10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sangab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0"/>
            <a:ext cx="211137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O:\Marketing&amp;Vertrieb\Abbildungen, Bilder, Logos Produkte\0 Logos\Firmenlogos\Firmenlogos\Logos_mitClaim\von Reform Design\jpg_tif\ovesco_innovation_in_sco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1" b="29688"/>
          <a:stretch>
            <a:fillRect/>
          </a:stretch>
        </p:blipFill>
        <p:spPr bwMode="auto">
          <a:xfrm>
            <a:off x="6748447" y="3424238"/>
            <a:ext cx="29273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9069388" y="2182813"/>
            <a:ext cx="836612" cy="230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794625" y="0"/>
            <a:ext cx="693738" cy="230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 flipV="1">
            <a:off x="7794625" y="2298700"/>
            <a:ext cx="2111375" cy="21113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7794625" y="-7938"/>
            <a:ext cx="0" cy="6865938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pieren 18"/>
          <p:cNvGrpSpPr/>
          <p:nvPr userDrawn="1"/>
        </p:nvGrpSpPr>
        <p:grpSpPr>
          <a:xfrm>
            <a:off x="550863" y="2373433"/>
            <a:ext cx="6018213" cy="80962"/>
            <a:chOff x="550863" y="2649538"/>
            <a:chExt cx="6018213" cy="80962"/>
          </a:xfrm>
        </p:grpSpPr>
        <p:cxnSp>
          <p:nvCxnSpPr>
            <p:cNvPr id="8" name="Gerade Verbindung 7"/>
            <p:cNvCxnSpPr/>
            <p:nvPr/>
          </p:nvCxnSpPr>
          <p:spPr>
            <a:xfrm flipH="1">
              <a:off x="550863" y="2679700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hteck 8"/>
            <p:cNvSpPr/>
            <p:nvPr/>
          </p:nvSpPr>
          <p:spPr>
            <a:xfrm rot="5400000">
              <a:off x="3519489" y="-319088"/>
              <a:ext cx="80962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23" name="Gruppieren 22"/>
          <p:cNvGrpSpPr/>
          <p:nvPr userDrawn="1"/>
        </p:nvGrpSpPr>
        <p:grpSpPr>
          <a:xfrm>
            <a:off x="550863" y="3174824"/>
            <a:ext cx="6018213" cy="80963"/>
            <a:chOff x="550863" y="3359150"/>
            <a:chExt cx="6018213" cy="80963"/>
          </a:xfrm>
        </p:grpSpPr>
        <p:cxnSp>
          <p:nvCxnSpPr>
            <p:cNvPr id="10" name="Gerade Verbindung 9"/>
            <p:cNvCxnSpPr/>
            <p:nvPr/>
          </p:nvCxnSpPr>
          <p:spPr>
            <a:xfrm flipH="1">
              <a:off x="550863" y="3389313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hteck 10"/>
            <p:cNvSpPr/>
            <p:nvPr/>
          </p:nvSpPr>
          <p:spPr>
            <a:xfrm rot="5400000">
              <a:off x="3519488" y="390525"/>
              <a:ext cx="80963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uppieren 23"/>
          <p:cNvGrpSpPr/>
          <p:nvPr userDrawn="1"/>
        </p:nvGrpSpPr>
        <p:grpSpPr>
          <a:xfrm>
            <a:off x="550863" y="3976216"/>
            <a:ext cx="6018213" cy="79375"/>
            <a:chOff x="550863" y="4083050"/>
            <a:chExt cx="6018213" cy="79375"/>
          </a:xfrm>
        </p:grpSpPr>
        <p:cxnSp>
          <p:nvCxnSpPr>
            <p:cNvPr id="12" name="Gerade Verbindung 11"/>
            <p:cNvCxnSpPr/>
            <p:nvPr/>
          </p:nvCxnSpPr>
          <p:spPr>
            <a:xfrm flipH="1">
              <a:off x="550863" y="4113213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hteck 12"/>
            <p:cNvSpPr/>
            <p:nvPr/>
          </p:nvSpPr>
          <p:spPr>
            <a:xfrm rot="5400000">
              <a:off x="3520282" y="1113631"/>
              <a:ext cx="79375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Gruppieren 24"/>
          <p:cNvGrpSpPr/>
          <p:nvPr userDrawn="1"/>
        </p:nvGrpSpPr>
        <p:grpSpPr>
          <a:xfrm>
            <a:off x="550863" y="4776020"/>
            <a:ext cx="6018213" cy="80962"/>
            <a:chOff x="550863" y="4827588"/>
            <a:chExt cx="6018213" cy="80962"/>
          </a:xfrm>
        </p:grpSpPr>
        <p:cxnSp>
          <p:nvCxnSpPr>
            <p:cNvPr id="14" name="Gerade Verbindung 13"/>
            <p:cNvCxnSpPr/>
            <p:nvPr/>
          </p:nvCxnSpPr>
          <p:spPr>
            <a:xfrm flipH="1">
              <a:off x="550863" y="4857750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hteck 14"/>
            <p:cNvSpPr/>
            <p:nvPr/>
          </p:nvSpPr>
          <p:spPr>
            <a:xfrm rot="5400000">
              <a:off x="3519489" y="1858962"/>
              <a:ext cx="80962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uppieren 17"/>
          <p:cNvGrpSpPr/>
          <p:nvPr userDrawn="1"/>
        </p:nvGrpSpPr>
        <p:grpSpPr>
          <a:xfrm>
            <a:off x="550863" y="1572042"/>
            <a:ext cx="6018213" cy="80962"/>
            <a:chOff x="550863" y="1572042"/>
            <a:chExt cx="6018213" cy="80962"/>
          </a:xfrm>
        </p:grpSpPr>
        <p:cxnSp>
          <p:nvCxnSpPr>
            <p:cNvPr id="20" name="Gerade Verbindung 19"/>
            <p:cNvCxnSpPr/>
            <p:nvPr/>
          </p:nvCxnSpPr>
          <p:spPr>
            <a:xfrm flipH="1">
              <a:off x="550863" y="1602204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hteck 20"/>
            <p:cNvSpPr/>
            <p:nvPr/>
          </p:nvSpPr>
          <p:spPr>
            <a:xfrm rot="5400000">
              <a:off x="3519489" y="-1396584"/>
              <a:ext cx="80962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sp>
        <p:nvSpPr>
          <p:cNvPr id="22" name="Rechteck 21"/>
          <p:cNvSpPr/>
          <p:nvPr/>
        </p:nvSpPr>
        <p:spPr>
          <a:xfrm rot="5400000" flipV="1">
            <a:off x="2634644" y="559577"/>
            <a:ext cx="544512" cy="4746626"/>
          </a:xfrm>
          <a:prstGeom prst="rect">
            <a:avLst/>
          </a:prstGeom>
          <a:gradFill>
            <a:gsLst>
              <a:gs pos="0">
                <a:srgbClr val="FFCC00">
                  <a:alpha val="5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grpSp>
        <p:nvGrpSpPr>
          <p:cNvPr id="26" name="Gruppieren 25"/>
          <p:cNvGrpSpPr/>
          <p:nvPr userDrawn="1"/>
        </p:nvGrpSpPr>
        <p:grpSpPr>
          <a:xfrm>
            <a:off x="533587" y="5515433"/>
            <a:ext cx="6018213" cy="80962"/>
            <a:chOff x="550863" y="1572042"/>
            <a:chExt cx="6018213" cy="80962"/>
          </a:xfrm>
        </p:grpSpPr>
        <p:cxnSp>
          <p:nvCxnSpPr>
            <p:cNvPr id="27" name="Gerade Verbindung 26"/>
            <p:cNvCxnSpPr/>
            <p:nvPr/>
          </p:nvCxnSpPr>
          <p:spPr>
            <a:xfrm flipH="1">
              <a:off x="550863" y="1602204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hteck 27"/>
            <p:cNvSpPr/>
            <p:nvPr/>
          </p:nvSpPr>
          <p:spPr>
            <a:xfrm rot="5400000">
              <a:off x="3519489" y="-1396584"/>
              <a:ext cx="80962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8933448"/>
      </p:ext>
    </p:extLst>
  </p:cSld>
  <p:clrMapOvr>
    <a:masterClrMapping/>
  </p:clrMapOvr>
  <p:transition spd="med" advTm="10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nhaltsangab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0"/>
            <a:ext cx="211137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O:\Marketing&amp;Vertrieb\Abbildungen, Bilder, Logos Produkte\0 Logos\Firmenlogos\Firmenlogos\Logos_mitClaim\von Reform Design\jpg_tif\ovesco_innovation_in_sco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1" b="29688"/>
          <a:stretch>
            <a:fillRect/>
          </a:stretch>
        </p:blipFill>
        <p:spPr bwMode="auto">
          <a:xfrm>
            <a:off x="6735000" y="3424238"/>
            <a:ext cx="29273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9069388" y="2182813"/>
            <a:ext cx="836612" cy="230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794625" y="0"/>
            <a:ext cx="693738" cy="230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 flipV="1">
            <a:off x="7794625" y="2298700"/>
            <a:ext cx="2111375" cy="21113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7781178" y="-7938"/>
            <a:ext cx="0" cy="6865938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pieren 18"/>
          <p:cNvGrpSpPr/>
          <p:nvPr userDrawn="1"/>
        </p:nvGrpSpPr>
        <p:grpSpPr>
          <a:xfrm>
            <a:off x="550863" y="2373433"/>
            <a:ext cx="6018213" cy="80962"/>
            <a:chOff x="550863" y="2649538"/>
            <a:chExt cx="6018213" cy="80962"/>
          </a:xfrm>
        </p:grpSpPr>
        <p:cxnSp>
          <p:nvCxnSpPr>
            <p:cNvPr id="8" name="Gerade Verbindung 7"/>
            <p:cNvCxnSpPr/>
            <p:nvPr/>
          </p:nvCxnSpPr>
          <p:spPr>
            <a:xfrm flipH="1">
              <a:off x="550863" y="2679700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hteck 8"/>
            <p:cNvSpPr/>
            <p:nvPr/>
          </p:nvSpPr>
          <p:spPr>
            <a:xfrm rot="5400000">
              <a:off x="3519489" y="-319088"/>
              <a:ext cx="80962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23" name="Gruppieren 22"/>
          <p:cNvGrpSpPr/>
          <p:nvPr userDrawn="1"/>
        </p:nvGrpSpPr>
        <p:grpSpPr>
          <a:xfrm>
            <a:off x="550863" y="3174824"/>
            <a:ext cx="6018213" cy="80963"/>
            <a:chOff x="550863" y="3359150"/>
            <a:chExt cx="6018213" cy="80963"/>
          </a:xfrm>
        </p:grpSpPr>
        <p:cxnSp>
          <p:nvCxnSpPr>
            <p:cNvPr id="10" name="Gerade Verbindung 9"/>
            <p:cNvCxnSpPr/>
            <p:nvPr/>
          </p:nvCxnSpPr>
          <p:spPr>
            <a:xfrm flipH="1">
              <a:off x="550863" y="3389313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hteck 10"/>
            <p:cNvSpPr/>
            <p:nvPr/>
          </p:nvSpPr>
          <p:spPr>
            <a:xfrm rot="5400000">
              <a:off x="3519488" y="390525"/>
              <a:ext cx="80963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uppieren 23"/>
          <p:cNvGrpSpPr/>
          <p:nvPr userDrawn="1"/>
        </p:nvGrpSpPr>
        <p:grpSpPr>
          <a:xfrm>
            <a:off x="550863" y="3976216"/>
            <a:ext cx="6018213" cy="79375"/>
            <a:chOff x="550863" y="4083050"/>
            <a:chExt cx="6018213" cy="79375"/>
          </a:xfrm>
        </p:grpSpPr>
        <p:cxnSp>
          <p:nvCxnSpPr>
            <p:cNvPr id="12" name="Gerade Verbindung 11"/>
            <p:cNvCxnSpPr/>
            <p:nvPr/>
          </p:nvCxnSpPr>
          <p:spPr>
            <a:xfrm flipH="1">
              <a:off x="550863" y="4113213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hteck 12"/>
            <p:cNvSpPr/>
            <p:nvPr/>
          </p:nvSpPr>
          <p:spPr>
            <a:xfrm rot="5400000">
              <a:off x="3520282" y="1113631"/>
              <a:ext cx="79375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Gruppieren 24"/>
          <p:cNvGrpSpPr/>
          <p:nvPr userDrawn="1"/>
        </p:nvGrpSpPr>
        <p:grpSpPr>
          <a:xfrm>
            <a:off x="550863" y="4776020"/>
            <a:ext cx="6018213" cy="80962"/>
            <a:chOff x="550863" y="4827588"/>
            <a:chExt cx="6018213" cy="80962"/>
          </a:xfrm>
        </p:grpSpPr>
        <p:cxnSp>
          <p:nvCxnSpPr>
            <p:cNvPr id="14" name="Gerade Verbindung 13"/>
            <p:cNvCxnSpPr/>
            <p:nvPr/>
          </p:nvCxnSpPr>
          <p:spPr>
            <a:xfrm flipH="1">
              <a:off x="550863" y="4857750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hteck 14"/>
            <p:cNvSpPr/>
            <p:nvPr/>
          </p:nvSpPr>
          <p:spPr>
            <a:xfrm rot="5400000">
              <a:off x="3519489" y="1858962"/>
              <a:ext cx="80962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uppieren 17"/>
          <p:cNvGrpSpPr/>
          <p:nvPr userDrawn="1"/>
        </p:nvGrpSpPr>
        <p:grpSpPr>
          <a:xfrm>
            <a:off x="550863" y="1572042"/>
            <a:ext cx="6018213" cy="80962"/>
            <a:chOff x="550863" y="1572042"/>
            <a:chExt cx="6018213" cy="80962"/>
          </a:xfrm>
        </p:grpSpPr>
        <p:cxnSp>
          <p:nvCxnSpPr>
            <p:cNvPr id="20" name="Gerade Verbindung 19"/>
            <p:cNvCxnSpPr/>
            <p:nvPr/>
          </p:nvCxnSpPr>
          <p:spPr>
            <a:xfrm flipH="1">
              <a:off x="550863" y="1602204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hteck 20"/>
            <p:cNvSpPr/>
            <p:nvPr/>
          </p:nvSpPr>
          <p:spPr>
            <a:xfrm rot="5400000">
              <a:off x="3519489" y="-1396584"/>
              <a:ext cx="80962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sp>
        <p:nvSpPr>
          <p:cNvPr id="22" name="Rechteck 21"/>
          <p:cNvSpPr/>
          <p:nvPr/>
        </p:nvSpPr>
        <p:spPr>
          <a:xfrm rot="5400000" flipV="1">
            <a:off x="2634644" y="1369116"/>
            <a:ext cx="544512" cy="4746626"/>
          </a:xfrm>
          <a:prstGeom prst="rect">
            <a:avLst/>
          </a:prstGeom>
          <a:gradFill>
            <a:gsLst>
              <a:gs pos="0">
                <a:srgbClr val="FFCC00">
                  <a:alpha val="5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grpSp>
        <p:nvGrpSpPr>
          <p:cNvPr id="26" name="Gruppieren 25"/>
          <p:cNvGrpSpPr/>
          <p:nvPr userDrawn="1"/>
        </p:nvGrpSpPr>
        <p:grpSpPr>
          <a:xfrm>
            <a:off x="533587" y="5515433"/>
            <a:ext cx="6018213" cy="80962"/>
            <a:chOff x="550863" y="1572042"/>
            <a:chExt cx="6018213" cy="80962"/>
          </a:xfrm>
        </p:grpSpPr>
        <p:cxnSp>
          <p:nvCxnSpPr>
            <p:cNvPr id="27" name="Gerade Verbindung 26"/>
            <p:cNvCxnSpPr/>
            <p:nvPr/>
          </p:nvCxnSpPr>
          <p:spPr>
            <a:xfrm flipH="1">
              <a:off x="550863" y="1602204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hteck 27"/>
            <p:cNvSpPr/>
            <p:nvPr/>
          </p:nvSpPr>
          <p:spPr>
            <a:xfrm rot="5400000">
              <a:off x="3519489" y="-1396584"/>
              <a:ext cx="80962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8514898"/>
      </p:ext>
    </p:extLst>
  </p:cSld>
  <p:clrMapOvr>
    <a:masterClrMapping/>
  </p:clrMapOvr>
  <p:transition spd="med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DFD0C-D3A4-4999-8F69-6BACF24476B4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67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nhaltsangab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0"/>
            <a:ext cx="211137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O:\Marketing&amp;Vertrieb\Abbildungen, Bilder, Logos Produkte\0 Logos\Firmenlogos\Firmenlogos\Logos_mitClaim\von Reform Design\jpg_tif\ovesco_innovation_in_sco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1" b="29688"/>
          <a:stretch>
            <a:fillRect/>
          </a:stretch>
        </p:blipFill>
        <p:spPr bwMode="auto">
          <a:xfrm>
            <a:off x="6748447" y="3424238"/>
            <a:ext cx="29273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9069388" y="2182813"/>
            <a:ext cx="836612" cy="230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794625" y="0"/>
            <a:ext cx="693738" cy="230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 flipV="1">
            <a:off x="7794625" y="2298700"/>
            <a:ext cx="2111375" cy="21113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7794625" y="-7938"/>
            <a:ext cx="0" cy="6865938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pieren 18"/>
          <p:cNvGrpSpPr/>
          <p:nvPr userDrawn="1"/>
        </p:nvGrpSpPr>
        <p:grpSpPr>
          <a:xfrm>
            <a:off x="550863" y="2373433"/>
            <a:ext cx="6018213" cy="80962"/>
            <a:chOff x="550863" y="2649538"/>
            <a:chExt cx="6018213" cy="80962"/>
          </a:xfrm>
        </p:grpSpPr>
        <p:cxnSp>
          <p:nvCxnSpPr>
            <p:cNvPr id="8" name="Gerade Verbindung 7"/>
            <p:cNvCxnSpPr/>
            <p:nvPr/>
          </p:nvCxnSpPr>
          <p:spPr>
            <a:xfrm flipH="1">
              <a:off x="550863" y="2679700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hteck 8"/>
            <p:cNvSpPr/>
            <p:nvPr/>
          </p:nvSpPr>
          <p:spPr>
            <a:xfrm rot="5400000">
              <a:off x="3519489" y="-319088"/>
              <a:ext cx="80962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23" name="Gruppieren 22"/>
          <p:cNvGrpSpPr/>
          <p:nvPr userDrawn="1"/>
        </p:nvGrpSpPr>
        <p:grpSpPr>
          <a:xfrm>
            <a:off x="550863" y="3174824"/>
            <a:ext cx="6018213" cy="80963"/>
            <a:chOff x="550863" y="3359150"/>
            <a:chExt cx="6018213" cy="80963"/>
          </a:xfrm>
        </p:grpSpPr>
        <p:cxnSp>
          <p:nvCxnSpPr>
            <p:cNvPr id="10" name="Gerade Verbindung 9"/>
            <p:cNvCxnSpPr/>
            <p:nvPr/>
          </p:nvCxnSpPr>
          <p:spPr>
            <a:xfrm flipH="1">
              <a:off x="550863" y="3389313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hteck 10"/>
            <p:cNvSpPr/>
            <p:nvPr/>
          </p:nvSpPr>
          <p:spPr>
            <a:xfrm rot="5400000">
              <a:off x="3519488" y="390525"/>
              <a:ext cx="80963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uppieren 23"/>
          <p:cNvGrpSpPr/>
          <p:nvPr userDrawn="1"/>
        </p:nvGrpSpPr>
        <p:grpSpPr>
          <a:xfrm>
            <a:off x="550863" y="3976216"/>
            <a:ext cx="6018213" cy="79375"/>
            <a:chOff x="550863" y="4083050"/>
            <a:chExt cx="6018213" cy="79375"/>
          </a:xfrm>
        </p:grpSpPr>
        <p:cxnSp>
          <p:nvCxnSpPr>
            <p:cNvPr id="12" name="Gerade Verbindung 11"/>
            <p:cNvCxnSpPr/>
            <p:nvPr/>
          </p:nvCxnSpPr>
          <p:spPr>
            <a:xfrm flipH="1">
              <a:off x="550863" y="4113213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hteck 12"/>
            <p:cNvSpPr/>
            <p:nvPr/>
          </p:nvSpPr>
          <p:spPr>
            <a:xfrm rot="5400000">
              <a:off x="3520282" y="1113631"/>
              <a:ext cx="79375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Gruppieren 24"/>
          <p:cNvGrpSpPr/>
          <p:nvPr userDrawn="1"/>
        </p:nvGrpSpPr>
        <p:grpSpPr>
          <a:xfrm>
            <a:off x="550863" y="4776020"/>
            <a:ext cx="6018213" cy="80962"/>
            <a:chOff x="550863" y="4827588"/>
            <a:chExt cx="6018213" cy="80962"/>
          </a:xfrm>
        </p:grpSpPr>
        <p:cxnSp>
          <p:nvCxnSpPr>
            <p:cNvPr id="14" name="Gerade Verbindung 13"/>
            <p:cNvCxnSpPr/>
            <p:nvPr/>
          </p:nvCxnSpPr>
          <p:spPr>
            <a:xfrm flipH="1">
              <a:off x="550863" y="4857750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hteck 14"/>
            <p:cNvSpPr/>
            <p:nvPr/>
          </p:nvSpPr>
          <p:spPr>
            <a:xfrm rot="5400000">
              <a:off x="3519489" y="1858962"/>
              <a:ext cx="80962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uppieren 17"/>
          <p:cNvGrpSpPr/>
          <p:nvPr userDrawn="1"/>
        </p:nvGrpSpPr>
        <p:grpSpPr>
          <a:xfrm>
            <a:off x="550863" y="1572042"/>
            <a:ext cx="6018213" cy="80962"/>
            <a:chOff x="550863" y="1572042"/>
            <a:chExt cx="6018213" cy="80962"/>
          </a:xfrm>
        </p:grpSpPr>
        <p:cxnSp>
          <p:nvCxnSpPr>
            <p:cNvPr id="20" name="Gerade Verbindung 19"/>
            <p:cNvCxnSpPr/>
            <p:nvPr/>
          </p:nvCxnSpPr>
          <p:spPr>
            <a:xfrm flipH="1">
              <a:off x="550863" y="1602204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hteck 20"/>
            <p:cNvSpPr/>
            <p:nvPr/>
          </p:nvSpPr>
          <p:spPr>
            <a:xfrm rot="5400000">
              <a:off x="3519489" y="-1396584"/>
              <a:ext cx="80962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sp>
        <p:nvSpPr>
          <p:cNvPr id="22" name="Rechteck 21"/>
          <p:cNvSpPr/>
          <p:nvPr/>
        </p:nvSpPr>
        <p:spPr>
          <a:xfrm rot="5400000" flipV="1">
            <a:off x="2634644" y="2162519"/>
            <a:ext cx="544512" cy="4746626"/>
          </a:xfrm>
          <a:prstGeom prst="rect">
            <a:avLst/>
          </a:prstGeom>
          <a:gradFill>
            <a:gsLst>
              <a:gs pos="0">
                <a:srgbClr val="FFCC00">
                  <a:alpha val="5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grpSp>
        <p:nvGrpSpPr>
          <p:cNvPr id="26" name="Gruppieren 25"/>
          <p:cNvGrpSpPr/>
          <p:nvPr userDrawn="1"/>
        </p:nvGrpSpPr>
        <p:grpSpPr>
          <a:xfrm>
            <a:off x="533587" y="5515433"/>
            <a:ext cx="6018213" cy="80962"/>
            <a:chOff x="550863" y="1572042"/>
            <a:chExt cx="6018213" cy="80962"/>
          </a:xfrm>
        </p:grpSpPr>
        <p:cxnSp>
          <p:nvCxnSpPr>
            <p:cNvPr id="27" name="Gerade Verbindung 26"/>
            <p:cNvCxnSpPr/>
            <p:nvPr/>
          </p:nvCxnSpPr>
          <p:spPr>
            <a:xfrm flipH="1">
              <a:off x="550863" y="1602204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hteck 27"/>
            <p:cNvSpPr/>
            <p:nvPr/>
          </p:nvSpPr>
          <p:spPr>
            <a:xfrm rot="5400000">
              <a:off x="3519489" y="-1396584"/>
              <a:ext cx="80962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754936"/>
      </p:ext>
    </p:extLst>
  </p:cSld>
  <p:clrMapOvr>
    <a:masterClrMapping/>
  </p:clrMapOvr>
  <p:transition spd="med" advTm="10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nhaltsangab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25" y="0"/>
            <a:ext cx="211137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O:\Marketing&amp;Vertrieb\Abbildungen, Bilder, Logos Produkte\0 Logos\Firmenlogos\Firmenlogos\Logos_mitClaim\von Reform Design\jpg_tif\ovesco_innovation_in_sco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1" b="29688"/>
          <a:stretch>
            <a:fillRect/>
          </a:stretch>
        </p:blipFill>
        <p:spPr bwMode="auto">
          <a:xfrm>
            <a:off x="6748447" y="3424238"/>
            <a:ext cx="29273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9069388" y="2182813"/>
            <a:ext cx="836612" cy="230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794625" y="0"/>
            <a:ext cx="693738" cy="230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 flipV="1">
            <a:off x="7794625" y="2298700"/>
            <a:ext cx="2111375" cy="21113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7794625" y="-7938"/>
            <a:ext cx="0" cy="6865938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pieren 18"/>
          <p:cNvGrpSpPr/>
          <p:nvPr userDrawn="1"/>
        </p:nvGrpSpPr>
        <p:grpSpPr>
          <a:xfrm>
            <a:off x="550863" y="2373433"/>
            <a:ext cx="6018213" cy="80962"/>
            <a:chOff x="550863" y="2649538"/>
            <a:chExt cx="6018213" cy="80962"/>
          </a:xfrm>
        </p:grpSpPr>
        <p:cxnSp>
          <p:nvCxnSpPr>
            <p:cNvPr id="8" name="Gerade Verbindung 7"/>
            <p:cNvCxnSpPr/>
            <p:nvPr/>
          </p:nvCxnSpPr>
          <p:spPr>
            <a:xfrm flipH="1">
              <a:off x="550863" y="2679700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hteck 8"/>
            <p:cNvSpPr/>
            <p:nvPr/>
          </p:nvSpPr>
          <p:spPr>
            <a:xfrm rot="5400000">
              <a:off x="3519489" y="-319088"/>
              <a:ext cx="80962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23" name="Gruppieren 22"/>
          <p:cNvGrpSpPr/>
          <p:nvPr userDrawn="1"/>
        </p:nvGrpSpPr>
        <p:grpSpPr>
          <a:xfrm>
            <a:off x="550863" y="3174824"/>
            <a:ext cx="6018213" cy="80963"/>
            <a:chOff x="550863" y="3359150"/>
            <a:chExt cx="6018213" cy="80963"/>
          </a:xfrm>
        </p:grpSpPr>
        <p:cxnSp>
          <p:nvCxnSpPr>
            <p:cNvPr id="10" name="Gerade Verbindung 9"/>
            <p:cNvCxnSpPr/>
            <p:nvPr/>
          </p:nvCxnSpPr>
          <p:spPr>
            <a:xfrm flipH="1">
              <a:off x="550863" y="3389313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hteck 10"/>
            <p:cNvSpPr/>
            <p:nvPr/>
          </p:nvSpPr>
          <p:spPr>
            <a:xfrm rot="5400000">
              <a:off x="3519488" y="390525"/>
              <a:ext cx="80963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24" name="Gruppieren 23"/>
          <p:cNvGrpSpPr/>
          <p:nvPr userDrawn="1"/>
        </p:nvGrpSpPr>
        <p:grpSpPr>
          <a:xfrm>
            <a:off x="550863" y="3976216"/>
            <a:ext cx="6018213" cy="79375"/>
            <a:chOff x="550863" y="4083050"/>
            <a:chExt cx="6018213" cy="79375"/>
          </a:xfrm>
        </p:grpSpPr>
        <p:cxnSp>
          <p:nvCxnSpPr>
            <p:cNvPr id="12" name="Gerade Verbindung 11"/>
            <p:cNvCxnSpPr/>
            <p:nvPr/>
          </p:nvCxnSpPr>
          <p:spPr>
            <a:xfrm flipH="1">
              <a:off x="550863" y="4113213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hteck 12"/>
            <p:cNvSpPr/>
            <p:nvPr/>
          </p:nvSpPr>
          <p:spPr>
            <a:xfrm rot="5400000">
              <a:off x="3520282" y="1113631"/>
              <a:ext cx="79375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Gruppieren 24"/>
          <p:cNvGrpSpPr/>
          <p:nvPr userDrawn="1"/>
        </p:nvGrpSpPr>
        <p:grpSpPr>
          <a:xfrm>
            <a:off x="550863" y="4776020"/>
            <a:ext cx="6018213" cy="80962"/>
            <a:chOff x="550863" y="4827588"/>
            <a:chExt cx="6018213" cy="80962"/>
          </a:xfrm>
        </p:grpSpPr>
        <p:cxnSp>
          <p:nvCxnSpPr>
            <p:cNvPr id="14" name="Gerade Verbindung 13"/>
            <p:cNvCxnSpPr/>
            <p:nvPr/>
          </p:nvCxnSpPr>
          <p:spPr>
            <a:xfrm flipH="1">
              <a:off x="550863" y="4857750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hteck 14"/>
            <p:cNvSpPr/>
            <p:nvPr/>
          </p:nvSpPr>
          <p:spPr>
            <a:xfrm rot="5400000">
              <a:off x="3519489" y="1858962"/>
              <a:ext cx="80962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uppieren 17"/>
          <p:cNvGrpSpPr/>
          <p:nvPr userDrawn="1"/>
        </p:nvGrpSpPr>
        <p:grpSpPr>
          <a:xfrm>
            <a:off x="550863" y="1572042"/>
            <a:ext cx="6018213" cy="80962"/>
            <a:chOff x="550863" y="1572042"/>
            <a:chExt cx="6018213" cy="80962"/>
          </a:xfrm>
        </p:grpSpPr>
        <p:cxnSp>
          <p:nvCxnSpPr>
            <p:cNvPr id="20" name="Gerade Verbindung 19"/>
            <p:cNvCxnSpPr/>
            <p:nvPr/>
          </p:nvCxnSpPr>
          <p:spPr>
            <a:xfrm flipH="1">
              <a:off x="550863" y="1602204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hteck 20"/>
            <p:cNvSpPr/>
            <p:nvPr/>
          </p:nvSpPr>
          <p:spPr>
            <a:xfrm rot="5400000">
              <a:off x="3519489" y="-1396584"/>
              <a:ext cx="80962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grpSp>
        <p:nvGrpSpPr>
          <p:cNvPr id="26" name="Gruppieren 25"/>
          <p:cNvGrpSpPr/>
          <p:nvPr userDrawn="1"/>
        </p:nvGrpSpPr>
        <p:grpSpPr>
          <a:xfrm>
            <a:off x="533587" y="5515433"/>
            <a:ext cx="6018213" cy="80962"/>
            <a:chOff x="550863" y="1572042"/>
            <a:chExt cx="6018213" cy="80962"/>
          </a:xfrm>
        </p:grpSpPr>
        <p:cxnSp>
          <p:nvCxnSpPr>
            <p:cNvPr id="27" name="Gerade Verbindung 26"/>
            <p:cNvCxnSpPr/>
            <p:nvPr/>
          </p:nvCxnSpPr>
          <p:spPr>
            <a:xfrm flipH="1">
              <a:off x="550863" y="1602204"/>
              <a:ext cx="5829300" cy="0"/>
            </a:xfrm>
            <a:prstGeom prst="line">
              <a:avLst/>
            </a:prstGeom>
            <a:ln w="19050">
              <a:solidFill>
                <a:srgbClr val="FF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hteck 27"/>
            <p:cNvSpPr/>
            <p:nvPr/>
          </p:nvSpPr>
          <p:spPr>
            <a:xfrm rot="5400000">
              <a:off x="3519489" y="-1396584"/>
              <a:ext cx="80962" cy="601821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  <p:sp>
        <p:nvSpPr>
          <p:cNvPr id="29" name="Rechteck 28"/>
          <p:cNvSpPr/>
          <p:nvPr userDrawn="1"/>
        </p:nvSpPr>
        <p:spPr>
          <a:xfrm rot="5400000" flipV="1">
            <a:off x="2651920" y="2910344"/>
            <a:ext cx="544512" cy="4746626"/>
          </a:xfrm>
          <a:prstGeom prst="rect">
            <a:avLst/>
          </a:prstGeom>
          <a:gradFill>
            <a:gsLst>
              <a:gs pos="0">
                <a:srgbClr val="FFCC00">
                  <a:alpha val="5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840258"/>
      </p:ext>
    </p:extLst>
  </p:cSld>
  <p:clrMapOvr>
    <a:masterClrMapping/>
  </p:clrMapOvr>
  <p:transition spd="med" advTm="10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5A59A-F5EE-48BE-AACD-76D1359AB6E6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391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5875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9"/>
            <a:ext cx="7429500" cy="1655762"/>
          </a:xfrm>
        </p:spPr>
        <p:txBody>
          <a:bodyPr/>
          <a:lstStyle>
            <a:lvl1pPr marL="0" indent="0" algn="ctr">
              <a:buNone/>
              <a:defRPr sz="2350"/>
            </a:lvl1pPr>
            <a:lvl2pPr marL="447663" indent="0" algn="ctr">
              <a:buNone/>
              <a:defRPr sz="1959"/>
            </a:lvl2pPr>
            <a:lvl3pPr marL="895327" indent="0" algn="ctr">
              <a:buNone/>
              <a:defRPr sz="1763"/>
            </a:lvl3pPr>
            <a:lvl4pPr marL="1342990" indent="0" algn="ctr">
              <a:buNone/>
              <a:defRPr sz="1567"/>
            </a:lvl4pPr>
            <a:lvl5pPr marL="1790653" indent="0" algn="ctr">
              <a:buNone/>
              <a:defRPr sz="1567"/>
            </a:lvl5pPr>
            <a:lvl6pPr marL="2238316" indent="0" algn="ctr">
              <a:buNone/>
              <a:defRPr sz="1567"/>
            </a:lvl6pPr>
            <a:lvl7pPr marL="2685980" indent="0" algn="ctr">
              <a:buNone/>
              <a:defRPr sz="1567"/>
            </a:lvl7pPr>
            <a:lvl8pPr marL="3133643" indent="0" algn="ctr">
              <a:buNone/>
              <a:defRPr sz="1567"/>
            </a:lvl8pPr>
            <a:lvl9pPr marL="3581306" indent="0" algn="ctr">
              <a:buNone/>
              <a:defRPr sz="1567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F2808-EA5E-4C95-9CD1-932AE975DC38}" type="datetimeFigureOut">
              <a:rPr lang="de-DE" smtClean="0"/>
              <a:t>24.11.2025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CAD18-3732-469A-A133-562D96C0E7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519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F2808-EA5E-4C95-9CD1-932AE975DC38}" type="datetimeFigureOut">
              <a:rPr lang="de-DE" smtClean="0"/>
              <a:t>24.11.2025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CAD18-3732-469A-A133-562D96C0E7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338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0" y="1709740"/>
            <a:ext cx="8543925" cy="2852737"/>
          </a:xfrm>
        </p:spPr>
        <p:txBody>
          <a:bodyPr anchor="b"/>
          <a:lstStyle>
            <a:lvl1pPr>
              <a:defRPr sz="5875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0" y="4589466"/>
            <a:ext cx="8543925" cy="1500187"/>
          </a:xfrm>
        </p:spPr>
        <p:txBody>
          <a:bodyPr/>
          <a:lstStyle>
            <a:lvl1pPr marL="0" indent="0">
              <a:buNone/>
              <a:defRPr sz="2350">
                <a:solidFill>
                  <a:schemeClr val="tx1"/>
                </a:solidFill>
              </a:defRPr>
            </a:lvl1pPr>
            <a:lvl2pPr marL="447663" indent="0">
              <a:buNone/>
              <a:defRPr sz="1959">
                <a:solidFill>
                  <a:schemeClr val="tx1">
                    <a:tint val="75000"/>
                  </a:schemeClr>
                </a:solidFill>
              </a:defRPr>
            </a:lvl2pPr>
            <a:lvl3pPr marL="895327" indent="0">
              <a:buNone/>
              <a:defRPr sz="1763">
                <a:solidFill>
                  <a:schemeClr val="tx1">
                    <a:tint val="75000"/>
                  </a:schemeClr>
                </a:solidFill>
              </a:defRPr>
            </a:lvl3pPr>
            <a:lvl4pPr marL="1342990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4pPr>
            <a:lvl5pPr marL="1790653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5pPr>
            <a:lvl6pPr marL="2238316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6pPr>
            <a:lvl7pPr marL="2685980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7pPr>
            <a:lvl8pPr marL="3133643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8pPr>
            <a:lvl9pPr marL="3581306" indent="0">
              <a:buNone/>
              <a:defRPr sz="15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F2808-EA5E-4C95-9CD1-932AE975DC38}" type="datetimeFigureOut">
              <a:rPr lang="de-DE" smtClean="0"/>
              <a:t>24.11.2025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CAD18-3732-469A-A133-562D96C0E7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9711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4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F2808-EA5E-4C95-9CD1-932AE975DC38}" type="datetimeFigureOut">
              <a:rPr lang="de-DE" smtClean="0"/>
              <a:t>24.11.2025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CAD18-3732-469A-A133-562D96C0E7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031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365127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350" b="1"/>
            </a:lvl1pPr>
            <a:lvl2pPr marL="447663" indent="0">
              <a:buNone/>
              <a:defRPr sz="1959" b="1"/>
            </a:lvl2pPr>
            <a:lvl3pPr marL="895327" indent="0">
              <a:buNone/>
              <a:defRPr sz="1763" b="1"/>
            </a:lvl3pPr>
            <a:lvl4pPr marL="1342990" indent="0">
              <a:buNone/>
              <a:defRPr sz="1567" b="1"/>
            </a:lvl4pPr>
            <a:lvl5pPr marL="1790653" indent="0">
              <a:buNone/>
              <a:defRPr sz="1567" b="1"/>
            </a:lvl5pPr>
            <a:lvl6pPr marL="2238316" indent="0">
              <a:buNone/>
              <a:defRPr sz="1567" b="1"/>
            </a:lvl6pPr>
            <a:lvl7pPr marL="2685980" indent="0">
              <a:buNone/>
              <a:defRPr sz="1567" b="1"/>
            </a:lvl7pPr>
            <a:lvl8pPr marL="3133643" indent="0">
              <a:buNone/>
              <a:defRPr sz="1567" b="1"/>
            </a:lvl8pPr>
            <a:lvl9pPr marL="3581306" indent="0">
              <a:buNone/>
              <a:defRPr sz="1567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4" y="1681163"/>
            <a:ext cx="4211340" cy="823912"/>
          </a:xfrm>
        </p:spPr>
        <p:txBody>
          <a:bodyPr anchor="b"/>
          <a:lstStyle>
            <a:lvl1pPr marL="0" indent="0">
              <a:buNone/>
              <a:defRPr sz="2350" b="1"/>
            </a:lvl1pPr>
            <a:lvl2pPr marL="447663" indent="0">
              <a:buNone/>
              <a:defRPr sz="1959" b="1"/>
            </a:lvl2pPr>
            <a:lvl3pPr marL="895327" indent="0">
              <a:buNone/>
              <a:defRPr sz="1763" b="1"/>
            </a:lvl3pPr>
            <a:lvl4pPr marL="1342990" indent="0">
              <a:buNone/>
              <a:defRPr sz="1567" b="1"/>
            </a:lvl4pPr>
            <a:lvl5pPr marL="1790653" indent="0">
              <a:buNone/>
              <a:defRPr sz="1567" b="1"/>
            </a:lvl5pPr>
            <a:lvl6pPr marL="2238316" indent="0">
              <a:buNone/>
              <a:defRPr sz="1567" b="1"/>
            </a:lvl6pPr>
            <a:lvl7pPr marL="2685980" indent="0">
              <a:buNone/>
              <a:defRPr sz="1567" b="1"/>
            </a:lvl7pPr>
            <a:lvl8pPr marL="3133643" indent="0">
              <a:buNone/>
              <a:defRPr sz="1567" b="1"/>
            </a:lvl8pPr>
            <a:lvl9pPr marL="3581306" indent="0">
              <a:buNone/>
              <a:defRPr sz="1567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4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F2808-EA5E-4C95-9CD1-932AE975DC38}" type="datetimeFigureOut">
              <a:rPr lang="de-DE" smtClean="0"/>
              <a:t>24.11.2025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CAD18-3732-469A-A133-562D96C0E7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226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F2808-EA5E-4C95-9CD1-932AE975DC38}" type="datetimeFigureOut">
              <a:rPr lang="de-DE" smtClean="0"/>
              <a:t>24.11.2025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CAD18-3732-469A-A133-562D96C0E7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8125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F2808-EA5E-4C95-9CD1-932AE975DC38}" type="datetimeFigureOut">
              <a:rPr lang="de-DE" smtClean="0"/>
              <a:t>24.11.2025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CAD18-3732-469A-A133-562D96C0E7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1075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0F8BF-0AFF-496E-85D4-85153E6EA3B3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143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3133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28"/>
            <a:ext cx="5014913" cy="4873625"/>
          </a:xfrm>
        </p:spPr>
        <p:txBody>
          <a:bodyPr/>
          <a:lstStyle>
            <a:lvl1pPr>
              <a:defRPr sz="3133"/>
            </a:lvl1pPr>
            <a:lvl2pPr>
              <a:defRPr sz="2742"/>
            </a:lvl2pPr>
            <a:lvl3pPr>
              <a:defRPr sz="2350"/>
            </a:lvl3pPr>
            <a:lvl4pPr>
              <a:defRPr sz="1959"/>
            </a:lvl4pPr>
            <a:lvl5pPr>
              <a:defRPr sz="1959"/>
            </a:lvl5pPr>
            <a:lvl6pPr>
              <a:defRPr sz="1959"/>
            </a:lvl6pPr>
            <a:lvl7pPr>
              <a:defRPr sz="1959"/>
            </a:lvl7pPr>
            <a:lvl8pPr>
              <a:defRPr sz="1959"/>
            </a:lvl8pPr>
            <a:lvl9pPr>
              <a:defRPr sz="1959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567"/>
            </a:lvl1pPr>
            <a:lvl2pPr marL="447663" indent="0">
              <a:buNone/>
              <a:defRPr sz="1371"/>
            </a:lvl2pPr>
            <a:lvl3pPr marL="895327" indent="0">
              <a:buNone/>
              <a:defRPr sz="1175"/>
            </a:lvl3pPr>
            <a:lvl4pPr marL="1342990" indent="0">
              <a:buNone/>
              <a:defRPr sz="979"/>
            </a:lvl4pPr>
            <a:lvl5pPr marL="1790653" indent="0">
              <a:buNone/>
              <a:defRPr sz="979"/>
            </a:lvl5pPr>
            <a:lvl6pPr marL="2238316" indent="0">
              <a:buNone/>
              <a:defRPr sz="979"/>
            </a:lvl6pPr>
            <a:lvl7pPr marL="2685980" indent="0">
              <a:buNone/>
              <a:defRPr sz="979"/>
            </a:lvl7pPr>
            <a:lvl8pPr marL="3133643" indent="0">
              <a:buNone/>
              <a:defRPr sz="979"/>
            </a:lvl8pPr>
            <a:lvl9pPr marL="3581306" indent="0">
              <a:buNone/>
              <a:defRPr sz="979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F2808-EA5E-4C95-9CD1-932AE975DC38}" type="datetimeFigureOut">
              <a:rPr lang="de-DE" smtClean="0"/>
              <a:t>24.11.2025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CAD18-3732-469A-A133-562D96C0E7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23051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3133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28"/>
            <a:ext cx="5014913" cy="4873625"/>
          </a:xfrm>
        </p:spPr>
        <p:txBody>
          <a:bodyPr anchor="t"/>
          <a:lstStyle>
            <a:lvl1pPr marL="0" indent="0">
              <a:buNone/>
              <a:defRPr sz="3133"/>
            </a:lvl1pPr>
            <a:lvl2pPr marL="447663" indent="0">
              <a:buNone/>
              <a:defRPr sz="2742"/>
            </a:lvl2pPr>
            <a:lvl3pPr marL="895327" indent="0">
              <a:buNone/>
              <a:defRPr sz="2350"/>
            </a:lvl3pPr>
            <a:lvl4pPr marL="1342990" indent="0">
              <a:buNone/>
              <a:defRPr sz="1959"/>
            </a:lvl4pPr>
            <a:lvl5pPr marL="1790653" indent="0">
              <a:buNone/>
              <a:defRPr sz="1959"/>
            </a:lvl5pPr>
            <a:lvl6pPr marL="2238316" indent="0">
              <a:buNone/>
              <a:defRPr sz="1959"/>
            </a:lvl6pPr>
            <a:lvl7pPr marL="2685980" indent="0">
              <a:buNone/>
              <a:defRPr sz="1959"/>
            </a:lvl7pPr>
            <a:lvl8pPr marL="3133643" indent="0">
              <a:buNone/>
              <a:defRPr sz="1959"/>
            </a:lvl8pPr>
            <a:lvl9pPr marL="3581306" indent="0">
              <a:buNone/>
              <a:defRPr sz="1959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567"/>
            </a:lvl1pPr>
            <a:lvl2pPr marL="447663" indent="0">
              <a:buNone/>
              <a:defRPr sz="1371"/>
            </a:lvl2pPr>
            <a:lvl3pPr marL="895327" indent="0">
              <a:buNone/>
              <a:defRPr sz="1175"/>
            </a:lvl3pPr>
            <a:lvl4pPr marL="1342990" indent="0">
              <a:buNone/>
              <a:defRPr sz="979"/>
            </a:lvl4pPr>
            <a:lvl5pPr marL="1790653" indent="0">
              <a:buNone/>
              <a:defRPr sz="979"/>
            </a:lvl5pPr>
            <a:lvl6pPr marL="2238316" indent="0">
              <a:buNone/>
              <a:defRPr sz="979"/>
            </a:lvl6pPr>
            <a:lvl7pPr marL="2685980" indent="0">
              <a:buNone/>
              <a:defRPr sz="979"/>
            </a:lvl7pPr>
            <a:lvl8pPr marL="3133643" indent="0">
              <a:buNone/>
              <a:defRPr sz="979"/>
            </a:lvl8pPr>
            <a:lvl9pPr marL="3581306" indent="0">
              <a:buNone/>
              <a:defRPr sz="979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F2808-EA5E-4C95-9CD1-932AE975DC38}" type="datetimeFigureOut">
              <a:rPr lang="de-DE" smtClean="0"/>
              <a:t>24.11.2025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CAD18-3732-469A-A133-562D96C0E7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50185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F2808-EA5E-4C95-9CD1-932AE975DC38}" type="datetimeFigureOut">
              <a:rPr lang="de-DE" smtClean="0"/>
              <a:t>24.11.2025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CAD18-3732-469A-A133-562D96C0E7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2700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3" y="365126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9" y="365126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F2808-EA5E-4C95-9CD1-932AE975DC38}" type="datetimeFigureOut">
              <a:rPr lang="de-DE" smtClean="0"/>
              <a:t>24.11.2025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CAD18-3732-469A-A133-562D96C0E7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999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95302" y="1600204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29201" y="1600204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153E9-DC55-4078-8C4A-CF2712640C47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868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7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7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B93F5-4BCC-4DE8-8B82-9088D6FAE596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4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CA107-8E3D-4F33-9935-7666801E5416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614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5A59A-F5EE-48BE-AACD-76D1359AB6E6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13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1" y="273054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2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1273E-C00F-4924-8120-BE195D4BCB5E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50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43AF3-B288-4243-A34A-20153A1B46B8}" type="slidenum">
              <a:rPr lang="de-DE" alt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935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4"/>
            <a:ext cx="89154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37D96E-A5B2-44A2-B9FA-60B76FACD97F}" type="slidenum">
              <a:rPr lang="de-DE" altLang="de-DE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05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040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3" r:id="rId10"/>
  </p:sldLayoutIdLst>
  <p:transition spd="med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9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9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F2808-EA5E-4C95-9CD1-932AE975DC38}" type="datetimeFigureOut">
              <a:rPr lang="de-DE" smtClean="0"/>
              <a:t>24.11.2025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4" y="6356353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3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CAD18-3732-469A-A133-562D96C0E7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69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95327" rtl="0" eaLnBrk="1" latinLnBrk="0" hangingPunct="1">
        <a:lnSpc>
          <a:spcPct val="90000"/>
        </a:lnSpc>
        <a:spcBef>
          <a:spcPct val="0"/>
        </a:spcBef>
        <a:buNone/>
        <a:defRPr sz="430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2" indent="-223832" algn="l" defTabSz="895327" rtl="0" eaLnBrk="1" latinLnBrk="0" hangingPunct="1">
        <a:lnSpc>
          <a:spcPct val="90000"/>
        </a:lnSpc>
        <a:spcBef>
          <a:spcPts val="979"/>
        </a:spcBef>
        <a:buFont typeface="Arial" panose="020B0604020202020204" pitchFamily="34" charset="0"/>
        <a:buChar char="•"/>
        <a:defRPr sz="2742" kern="1200">
          <a:solidFill>
            <a:schemeClr val="tx1"/>
          </a:solidFill>
          <a:latin typeface="+mn-lt"/>
          <a:ea typeface="+mn-ea"/>
          <a:cs typeface="+mn-cs"/>
        </a:defRPr>
      </a:lvl1pPr>
      <a:lvl2pPr marL="671495" indent="-223832" algn="l" defTabSz="895327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2350" kern="1200">
          <a:solidFill>
            <a:schemeClr val="tx1"/>
          </a:solidFill>
          <a:latin typeface="+mn-lt"/>
          <a:ea typeface="+mn-ea"/>
          <a:cs typeface="+mn-cs"/>
        </a:defRPr>
      </a:lvl2pPr>
      <a:lvl3pPr marL="1119158" indent="-223832" algn="l" defTabSz="895327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959" kern="1200">
          <a:solidFill>
            <a:schemeClr val="tx1"/>
          </a:solidFill>
          <a:latin typeface="+mn-lt"/>
          <a:ea typeface="+mn-ea"/>
          <a:cs typeface="+mn-cs"/>
        </a:defRPr>
      </a:lvl3pPr>
      <a:lvl4pPr marL="1566821" indent="-223832" algn="l" defTabSz="895327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4pPr>
      <a:lvl5pPr marL="2014485" indent="-223832" algn="l" defTabSz="895327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5pPr>
      <a:lvl6pPr marL="2462148" indent="-223832" algn="l" defTabSz="895327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6pPr>
      <a:lvl7pPr marL="2909811" indent="-223832" algn="l" defTabSz="895327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7pPr>
      <a:lvl8pPr marL="3357475" indent="-223832" algn="l" defTabSz="895327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8pPr>
      <a:lvl9pPr marL="3805138" indent="-223832" algn="l" defTabSz="895327" rtl="0" eaLnBrk="1" latinLnBrk="0" hangingPunct="1">
        <a:lnSpc>
          <a:spcPct val="90000"/>
        </a:lnSpc>
        <a:spcBef>
          <a:spcPts val="490"/>
        </a:spcBef>
        <a:buFont typeface="Arial" panose="020B0604020202020204" pitchFamily="34" charset="0"/>
        <a:buChar char="•"/>
        <a:defRPr sz="17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5327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1pPr>
      <a:lvl2pPr marL="447663" algn="l" defTabSz="895327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2pPr>
      <a:lvl3pPr marL="895327" algn="l" defTabSz="895327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3pPr>
      <a:lvl4pPr marL="1342990" algn="l" defTabSz="895327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4pPr>
      <a:lvl5pPr marL="1790653" algn="l" defTabSz="895327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5pPr>
      <a:lvl6pPr marL="2238316" algn="l" defTabSz="895327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6pPr>
      <a:lvl7pPr marL="2685980" algn="l" defTabSz="895327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7pPr>
      <a:lvl8pPr marL="3133643" algn="l" defTabSz="895327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8pPr>
      <a:lvl9pPr marL="3581306" algn="l" defTabSz="895327" rtl="0" eaLnBrk="1" latinLnBrk="0" hangingPunct="1">
        <a:defRPr sz="17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jpeg"/><Relationship Id="rId7" Type="http://schemas.microsoft.com/office/2007/relationships/hdphoto" Target="../media/hdphoto1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9.wdp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3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jpeg"/><Relationship Id="rId7" Type="http://schemas.microsoft.com/office/2007/relationships/hdphoto" Target="../media/hdphoto1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8.png"/><Relationship Id="rId5" Type="http://schemas.microsoft.com/office/2007/relationships/hdphoto" Target="../media/hdphoto10.wdp"/><Relationship Id="rId10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jpeg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5" Type="http://schemas.openxmlformats.org/officeDocument/2006/relationships/image" Target="../media/image7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jpeg"/><Relationship Id="rId4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8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0.png"/><Relationship Id="rId5" Type="http://schemas.microsoft.com/office/2007/relationships/hdphoto" Target="../media/hdphoto19.wdp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1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8.png"/><Relationship Id="rId5" Type="http://schemas.microsoft.com/office/2007/relationships/hdphoto" Target="../media/hdphoto20.wdp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12" Type="http://schemas.microsoft.com/office/2007/relationships/hdphoto" Target="../media/hdphoto1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microsoft.com/office/2007/relationships/hdphoto" Target="../media/hdphoto10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234951" y="3826908"/>
            <a:ext cx="6445249" cy="619125"/>
          </a:xfrm>
        </p:spPr>
        <p:txBody>
          <a:bodyPr/>
          <a:lstStyle/>
          <a:p>
            <a:r>
              <a:rPr lang="de-DE" dirty="0"/>
              <a:t>Medical Devices Regulation (MDR) and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on </a:t>
            </a:r>
            <a:r>
              <a:rPr lang="de-DE" dirty="0" err="1"/>
              <a:t>industry</a:t>
            </a:r>
            <a:r>
              <a:rPr lang="de-DE" dirty="0"/>
              <a:t> and </a:t>
            </a:r>
            <a:r>
              <a:rPr lang="de-DE" dirty="0" err="1"/>
              <a:t>patient</a:t>
            </a:r>
            <a:r>
              <a:rPr lang="de-DE" dirty="0"/>
              <a:t> care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688" y="4221088"/>
            <a:ext cx="2088233" cy="72008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5169024" y="4941168"/>
            <a:ext cx="2376264" cy="93610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de-DE" sz="1200" b="1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35598" y="4797152"/>
            <a:ext cx="342125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5th annual Czech Quality Conference </a:t>
            </a:r>
          </a:p>
          <a:p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Quality: a long-term strategy for success”</a:t>
            </a:r>
            <a:endParaRPr lang="de-DE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Valec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25.11.2025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022643" y="4783548"/>
            <a:ext cx="34212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Marc Schurr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Ovesco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Endoscopy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novineon CRO, Tuebingen, Germany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-15552" y="3021174"/>
            <a:ext cx="3816423" cy="2638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de-DE" sz="1200" b="1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805" y="0"/>
            <a:ext cx="1721195" cy="318875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182" y="-2707"/>
            <a:ext cx="6230818" cy="30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6182"/>
      </p:ext>
    </p:extLst>
  </p:cSld>
  <p:clrMapOvr>
    <a:masterClrMapping/>
  </p:clrMapOvr>
  <p:transition spd="med" advTm="1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1BFEA-5BF8-A41D-843A-54277BA73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A3845CE5-85AC-CA21-245A-CDD9DD793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7" y="250829"/>
            <a:ext cx="2622513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Political motivation for MDR.</a:t>
            </a:r>
            <a:endParaRPr kumimoji="0" lang="en-US" alt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CE49888E-4A3A-76D1-2ED0-BA4A4EE4F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31813"/>
            <a:ext cx="9480550" cy="33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Example I: TAVI aortic valve implantation.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2" name="Line 4">
            <a:extLst>
              <a:ext uri="{FF2B5EF4-FFF2-40B4-BE49-F238E27FC236}">
                <a16:creationId xmlns:a16="http://schemas.microsoft.com/office/drawing/2014/main" id="{F0185BCF-0C84-13A6-3C47-06CDDF3C51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533400"/>
            <a:ext cx="922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C99EF26-CA64-A209-8DB4-6D1AF25DC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FFDC-A73B-408C-97E7-70D17550813C}" type="slidenum">
              <a: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" descr="O:\Marketing&amp;Vertrieb\Abbildungen, Bilder, Logos Produkte\0 Logos\Firmenlogos\Firmenlogos\Logos_mitClaim\von Reform Design\jpg_tif\ovesco_innovation_in_scope.jpg">
            <a:extLst>
              <a:ext uri="{FF2B5EF4-FFF2-40B4-BE49-F238E27FC236}">
                <a16:creationId xmlns:a16="http://schemas.microsoft.com/office/drawing/2014/main" id="{B027E633-34DE-FADB-D540-15B0AC04B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5" b="24117"/>
          <a:stretch>
            <a:fillRect/>
          </a:stretch>
        </p:blipFill>
        <p:spPr bwMode="auto">
          <a:xfrm>
            <a:off x="7831138" y="6240463"/>
            <a:ext cx="20113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7C7E23B-D3A2-8C39-3241-A454FEA79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1230120"/>
            <a:ext cx="4104456" cy="3062976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A84D593-9836-AC16-8D9B-C043D18AE7A4}"/>
              </a:ext>
            </a:extLst>
          </p:cNvPr>
          <p:cNvSpPr txBox="1"/>
          <p:nvPr/>
        </p:nvSpPr>
        <p:spPr>
          <a:xfrm>
            <a:off x="344487" y="4140369"/>
            <a:ext cx="4176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err="1"/>
              <a:t>From</a:t>
            </a:r>
            <a:r>
              <a:rPr lang="de-DE" sz="800" dirty="0"/>
              <a:t>: </a:t>
            </a:r>
          </a:p>
          <a:p>
            <a:r>
              <a:rPr lang="de-DE" sz="800" dirty="0"/>
              <a:t>Ortega-Paz, Luis &amp; </a:t>
            </a:r>
            <a:r>
              <a:rPr lang="de-DE" sz="800" dirty="0" err="1"/>
              <a:t>Giacchi</a:t>
            </a:r>
            <a:r>
              <a:rPr lang="de-DE" sz="800" dirty="0"/>
              <a:t>, Giuseppe &amp; </a:t>
            </a:r>
            <a:r>
              <a:rPr lang="de-DE" sz="800" dirty="0" err="1"/>
              <a:t>Brugaletta</a:t>
            </a:r>
            <a:r>
              <a:rPr lang="de-DE" sz="800" dirty="0"/>
              <a:t>, Salvatore &amp; </a:t>
            </a:r>
            <a:r>
              <a:rPr lang="de-DE" sz="800" dirty="0" err="1"/>
              <a:t>Sabaté</a:t>
            </a:r>
            <a:r>
              <a:rPr lang="de-DE" sz="800" dirty="0"/>
              <a:t>, </a:t>
            </a:r>
            <a:r>
              <a:rPr lang="de-DE" sz="800" dirty="0" err="1"/>
              <a:t>Manel</a:t>
            </a:r>
            <a:r>
              <a:rPr lang="de-DE" sz="800" dirty="0"/>
              <a:t>. (2015). Percutaneous </a:t>
            </a:r>
            <a:r>
              <a:rPr lang="de-DE" sz="800" dirty="0" err="1"/>
              <a:t>Transcatheter</a:t>
            </a:r>
            <a:r>
              <a:rPr lang="de-DE" sz="800" dirty="0"/>
              <a:t> </a:t>
            </a:r>
            <a:r>
              <a:rPr lang="de-DE" sz="800" dirty="0" err="1"/>
              <a:t>Aortic</a:t>
            </a:r>
            <a:r>
              <a:rPr lang="de-DE" sz="800" dirty="0"/>
              <a:t> Valve Implantation: A Review Focus on Outcomes and </a:t>
            </a:r>
            <a:r>
              <a:rPr lang="de-DE" sz="800" dirty="0" err="1"/>
              <a:t>Safety</a:t>
            </a:r>
            <a:r>
              <a:rPr lang="de-DE" sz="800" dirty="0"/>
              <a:t>. AIMS Medical Science. 2. 200-221. 10.3934/medsci.2015.3.200.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1506645-8F5B-815D-18E3-8C0001B62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90" y="4764494"/>
            <a:ext cx="4025652" cy="118478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E68EE8D2-CBD0-83FE-F7A4-0A377C54395B}"/>
              </a:ext>
            </a:extLst>
          </p:cNvPr>
          <p:cNvSpPr txBox="1"/>
          <p:nvPr/>
        </p:nvSpPr>
        <p:spPr>
          <a:xfrm>
            <a:off x="373817" y="5961474"/>
            <a:ext cx="4188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800"/>
            </a:lvl1pPr>
          </a:lstStyle>
          <a:p>
            <a:r>
              <a:rPr lang="de-DE" dirty="0" err="1"/>
              <a:t>From</a:t>
            </a:r>
            <a:r>
              <a:rPr lang="de-DE" dirty="0"/>
              <a:t>:</a:t>
            </a:r>
          </a:p>
          <a:p>
            <a:r>
              <a:rPr lang="de-DE" dirty="0"/>
              <a:t>Khan, Adnan &amp; Aslam, Aqsa &amp; </a:t>
            </a:r>
            <a:r>
              <a:rPr lang="de-DE" dirty="0" err="1"/>
              <a:t>Satti</a:t>
            </a:r>
            <a:r>
              <a:rPr lang="de-DE" dirty="0"/>
              <a:t>, </a:t>
            </a:r>
            <a:r>
              <a:rPr lang="de-DE" dirty="0" err="1"/>
              <a:t>Khawar</a:t>
            </a:r>
            <a:r>
              <a:rPr lang="de-DE" dirty="0"/>
              <a:t> &amp; </a:t>
            </a:r>
            <a:r>
              <a:rPr lang="de-DE" dirty="0" err="1"/>
              <a:t>Ashiq</a:t>
            </a:r>
            <a:r>
              <a:rPr lang="de-DE" dirty="0"/>
              <a:t>, Sana. (2020). </a:t>
            </a:r>
            <a:r>
              <a:rPr lang="de-DE" dirty="0" err="1"/>
              <a:t>Infective</a:t>
            </a:r>
            <a:r>
              <a:rPr lang="de-DE" dirty="0"/>
              <a:t> </a:t>
            </a:r>
            <a:r>
              <a:rPr lang="de-DE" dirty="0" err="1"/>
              <a:t>endocarditis</a:t>
            </a:r>
            <a:r>
              <a:rPr lang="de-DE" dirty="0"/>
              <a:t> post-</a:t>
            </a:r>
            <a:r>
              <a:rPr lang="de-DE" dirty="0" err="1"/>
              <a:t>transcatheter</a:t>
            </a:r>
            <a:r>
              <a:rPr lang="de-DE" dirty="0"/>
              <a:t> </a:t>
            </a:r>
            <a:r>
              <a:rPr lang="de-DE" dirty="0" err="1"/>
              <a:t>aortic</a:t>
            </a:r>
            <a:r>
              <a:rPr lang="de-DE" dirty="0"/>
              <a:t> </a:t>
            </a:r>
            <a:r>
              <a:rPr lang="de-DE" dirty="0" err="1"/>
              <a:t>valve</a:t>
            </a:r>
            <a:r>
              <a:rPr lang="de-DE" dirty="0"/>
              <a:t> </a:t>
            </a:r>
            <a:r>
              <a:rPr lang="de-DE" dirty="0" err="1"/>
              <a:t>implantation</a:t>
            </a:r>
            <a:r>
              <a:rPr lang="de-DE" dirty="0"/>
              <a:t> (TAVI), </a:t>
            </a:r>
            <a:r>
              <a:rPr lang="de-DE" dirty="0" err="1"/>
              <a:t>microbiological</a:t>
            </a:r>
            <a:r>
              <a:rPr lang="de-DE" dirty="0"/>
              <a:t> </a:t>
            </a:r>
            <a:r>
              <a:rPr lang="de-DE" dirty="0" err="1"/>
              <a:t>profile</a:t>
            </a:r>
            <a:r>
              <a:rPr lang="de-DE" dirty="0"/>
              <a:t> and </a:t>
            </a:r>
            <a:r>
              <a:rPr lang="de-DE" dirty="0" err="1"/>
              <a:t>clinical</a:t>
            </a:r>
            <a:r>
              <a:rPr lang="de-DE" dirty="0"/>
              <a:t> </a:t>
            </a:r>
            <a:r>
              <a:rPr lang="de-DE" dirty="0" err="1"/>
              <a:t>outcomes</a:t>
            </a:r>
            <a:r>
              <a:rPr lang="de-DE" dirty="0"/>
              <a:t>: A </a:t>
            </a:r>
            <a:r>
              <a:rPr lang="de-DE" dirty="0" err="1"/>
              <a:t>systematic</a:t>
            </a:r>
            <a:r>
              <a:rPr lang="de-DE" dirty="0"/>
              <a:t> review. PLOS ONE. 15. e0225077. 10.1371/journal.pone.0225077.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F2EF9633-B17B-5FE2-3D69-2DC30C8A90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577" y="1595327"/>
            <a:ext cx="5083762" cy="4065921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FD139ED6-7C84-777D-A6B4-6F07E15A877C}"/>
              </a:ext>
            </a:extLst>
          </p:cNvPr>
          <p:cNvSpPr txBox="1"/>
          <p:nvPr/>
        </p:nvSpPr>
        <p:spPr>
          <a:xfrm>
            <a:off x="4478178" y="5673442"/>
            <a:ext cx="4953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800"/>
            </a:lvl1pPr>
          </a:lstStyle>
          <a:p>
            <a:r>
              <a:rPr lang="de-DE" dirty="0" err="1"/>
              <a:t>From</a:t>
            </a:r>
            <a:r>
              <a:rPr lang="de-DE" dirty="0"/>
              <a:t>: </a:t>
            </a:r>
          </a:p>
          <a:p>
            <a:r>
              <a:rPr lang="de-DE" dirty="0" err="1"/>
              <a:t>Kachinohe</a:t>
            </a:r>
            <a:r>
              <a:rPr lang="de-DE" dirty="0"/>
              <a:t>, Daisuke &amp; </a:t>
            </a:r>
            <a:r>
              <a:rPr lang="de-DE" dirty="0" err="1"/>
              <a:t>Shitan</a:t>
            </a:r>
            <a:r>
              <a:rPr lang="de-DE" dirty="0"/>
              <a:t>, </a:t>
            </a:r>
            <a:r>
              <a:rPr lang="de-DE" dirty="0" err="1"/>
              <a:t>Hidemasa</a:t>
            </a:r>
            <a:r>
              <a:rPr lang="de-DE" dirty="0"/>
              <a:t> &amp; Kaneko, </a:t>
            </a:r>
            <a:r>
              <a:rPr lang="de-DE" dirty="0" err="1"/>
              <a:t>Umihiko</a:t>
            </a:r>
            <a:r>
              <a:rPr lang="de-DE" dirty="0"/>
              <a:t> &amp; Kobayashi, Ken &amp; </a:t>
            </a:r>
            <a:r>
              <a:rPr lang="de-DE" dirty="0" err="1"/>
              <a:t>Mitsube</a:t>
            </a:r>
            <a:r>
              <a:rPr lang="de-DE" dirty="0"/>
              <a:t>, </a:t>
            </a:r>
            <a:r>
              <a:rPr lang="de-DE" dirty="0" err="1"/>
              <a:t>Keijiro</a:t>
            </a:r>
            <a:r>
              <a:rPr lang="de-DE" dirty="0"/>
              <a:t> &amp; </a:t>
            </a:r>
            <a:r>
              <a:rPr lang="de-DE" dirty="0" err="1"/>
              <a:t>Koushima</a:t>
            </a:r>
            <a:r>
              <a:rPr lang="de-DE" dirty="0"/>
              <a:t>, </a:t>
            </a:r>
            <a:r>
              <a:rPr lang="de-DE" dirty="0" err="1"/>
              <a:t>Ryuji</a:t>
            </a:r>
            <a:r>
              <a:rPr lang="de-DE" dirty="0"/>
              <a:t>. (2020). </a:t>
            </a:r>
            <a:r>
              <a:rPr lang="de-DE" dirty="0" err="1"/>
              <a:t>Transfemoral</a:t>
            </a:r>
            <a:r>
              <a:rPr lang="de-DE" dirty="0"/>
              <a:t> </a:t>
            </a:r>
            <a:r>
              <a:rPr lang="de-DE" dirty="0" err="1"/>
              <a:t>transcatheter</a:t>
            </a:r>
            <a:r>
              <a:rPr lang="de-DE" dirty="0"/>
              <a:t> </a:t>
            </a:r>
            <a:r>
              <a:rPr lang="de-DE" dirty="0" err="1"/>
              <a:t>aortic</a:t>
            </a:r>
            <a:r>
              <a:rPr lang="de-DE" dirty="0"/>
              <a:t> </a:t>
            </a:r>
            <a:r>
              <a:rPr lang="de-DE" dirty="0" err="1"/>
              <a:t>valve</a:t>
            </a:r>
            <a:r>
              <a:rPr lang="de-DE" dirty="0"/>
              <a:t> </a:t>
            </a:r>
            <a:r>
              <a:rPr lang="de-DE" dirty="0" err="1"/>
              <a:t>implantation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bicuspid</a:t>
            </a:r>
            <a:r>
              <a:rPr lang="de-DE" dirty="0"/>
              <a:t> </a:t>
            </a:r>
            <a:r>
              <a:rPr lang="de-DE" dirty="0" err="1"/>
              <a:t>aortic</a:t>
            </a:r>
            <a:r>
              <a:rPr lang="de-DE" dirty="0"/>
              <a:t> </a:t>
            </a:r>
            <a:r>
              <a:rPr lang="de-DE" dirty="0" err="1"/>
              <a:t>stenosis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tortuous</a:t>
            </a:r>
            <a:r>
              <a:rPr lang="de-DE" dirty="0"/>
              <a:t> </a:t>
            </a:r>
            <a:r>
              <a:rPr lang="de-DE" dirty="0" err="1"/>
              <a:t>aorta</a:t>
            </a:r>
            <a:r>
              <a:rPr lang="de-DE" dirty="0"/>
              <a:t> after total </a:t>
            </a:r>
            <a:r>
              <a:rPr lang="de-DE" dirty="0" err="1"/>
              <a:t>arch</a:t>
            </a:r>
            <a:r>
              <a:rPr lang="de-DE" dirty="0"/>
              <a:t> </a:t>
            </a:r>
            <a:r>
              <a:rPr lang="de-DE" dirty="0" err="1"/>
              <a:t>replacement</a:t>
            </a:r>
            <a:r>
              <a:rPr lang="de-DE" dirty="0"/>
              <a:t>. </a:t>
            </a:r>
            <a:r>
              <a:rPr lang="de-DE" dirty="0" err="1"/>
              <a:t>Cardiovascular</a:t>
            </a:r>
            <a:r>
              <a:rPr lang="de-DE" dirty="0"/>
              <a:t> Intervention and Therapeutics. 37. 10.1007/s12928-020-00738-3.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C7B2DAB-E555-A87B-3260-AD4D14AD6B01}"/>
              </a:ext>
            </a:extLst>
          </p:cNvPr>
          <p:cNvSpPr txBox="1"/>
          <p:nvPr/>
        </p:nvSpPr>
        <p:spPr>
          <a:xfrm>
            <a:off x="212727" y="1064037"/>
            <a:ext cx="3279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Different </a:t>
            </a:r>
            <a:r>
              <a:rPr lang="de-DE" sz="1400" b="1" dirty="0" err="1"/>
              <a:t>types</a:t>
            </a:r>
            <a:r>
              <a:rPr lang="de-DE" sz="1400" b="1" dirty="0"/>
              <a:t> </a:t>
            </a:r>
            <a:r>
              <a:rPr lang="de-DE" sz="1400" b="1" dirty="0" err="1"/>
              <a:t>of</a:t>
            </a:r>
            <a:r>
              <a:rPr lang="de-DE" sz="1400" b="1" dirty="0"/>
              <a:t> TAVI </a:t>
            </a:r>
            <a:r>
              <a:rPr lang="de-DE" sz="1400" b="1" dirty="0" err="1"/>
              <a:t>aortic</a:t>
            </a:r>
            <a:r>
              <a:rPr lang="de-DE" sz="1400" b="1" dirty="0"/>
              <a:t> </a:t>
            </a:r>
            <a:r>
              <a:rPr lang="de-DE" sz="1400" b="1" dirty="0" err="1"/>
              <a:t>valves</a:t>
            </a:r>
            <a:r>
              <a:rPr lang="de-DE" sz="1400" b="1" dirty="0"/>
              <a:t>:</a:t>
            </a:r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B4406878-31FB-ADAA-AA23-E16B213BAFCA}"/>
              </a:ext>
            </a:extLst>
          </p:cNvPr>
          <p:cNvCxnSpPr/>
          <p:nvPr/>
        </p:nvCxnSpPr>
        <p:spPr>
          <a:xfrm>
            <a:off x="4448944" y="1268760"/>
            <a:ext cx="0" cy="528047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6D65FB6F-7790-CA47-0579-21A12C372539}"/>
              </a:ext>
            </a:extLst>
          </p:cNvPr>
          <p:cNvSpPr txBox="1"/>
          <p:nvPr/>
        </p:nvSpPr>
        <p:spPr>
          <a:xfrm>
            <a:off x="4654463" y="1079279"/>
            <a:ext cx="2231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Implantation </a:t>
            </a:r>
            <a:r>
              <a:rPr lang="de-DE" sz="1400" b="1" dirty="0" err="1"/>
              <a:t>procedure</a:t>
            </a:r>
            <a:r>
              <a:rPr lang="de-DE" sz="1400" b="1" dirty="0"/>
              <a:t>: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22F66F3-D0F6-E6DA-533F-CAEE05396596}"/>
              </a:ext>
            </a:extLst>
          </p:cNvPr>
          <p:cNvSpPr txBox="1"/>
          <p:nvPr/>
        </p:nvSpPr>
        <p:spPr>
          <a:xfrm>
            <a:off x="488504" y="4827519"/>
            <a:ext cx="8595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 err="1"/>
              <a:t>Jenavalve</a:t>
            </a:r>
            <a:endParaRPr lang="de-DE" sz="1100" b="1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A38728B9-A5CC-FA90-BC86-6E1997E13E9D}"/>
              </a:ext>
            </a:extLst>
          </p:cNvPr>
          <p:cNvSpPr/>
          <p:nvPr/>
        </p:nvSpPr>
        <p:spPr>
          <a:xfrm>
            <a:off x="724094" y="2743763"/>
            <a:ext cx="2068666" cy="1773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B82FF1E6-3E0C-E64C-9DB8-196332717EF7}"/>
              </a:ext>
            </a:extLst>
          </p:cNvPr>
          <p:cNvSpPr/>
          <p:nvPr/>
        </p:nvSpPr>
        <p:spPr>
          <a:xfrm>
            <a:off x="530192" y="4869160"/>
            <a:ext cx="750400" cy="2030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7390649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D4ACB-A257-BF94-99C5-47EBA0C8E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26E08B39-8C14-22FF-84C4-9CDBC9B41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7" y="250829"/>
            <a:ext cx="2622513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Political motivation for MDR.</a:t>
            </a:r>
            <a:endParaRPr kumimoji="0" lang="en-US" alt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FD283B7A-2DB0-85A7-A22C-877CCBAB5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31813"/>
            <a:ext cx="9480550" cy="33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Pre-MDR comparison of clinical TAVI registry data: key outcome parameters are identical.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2" name="Line 4">
            <a:extLst>
              <a:ext uri="{FF2B5EF4-FFF2-40B4-BE49-F238E27FC236}">
                <a16:creationId xmlns:a16="http://schemas.microsoft.com/office/drawing/2014/main" id="{329802AA-45D1-3AA1-2DE8-666BEBD89A1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533400"/>
            <a:ext cx="922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9619EB6-8A63-DE61-CAF5-57410E4E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FFDC-A73B-408C-97E7-70D17550813C}" type="slidenum">
              <a: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" descr="O:\Marketing&amp;Vertrieb\Abbildungen, Bilder, Logos Produkte\0 Logos\Firmenlogos\Firmenlogos\Logos_mitClaim\von Reform Design\jpg_tif\ovesco_innovation_in_scope.jpg">
            <a:extLst>
              <a:ext uri="{FF2B5EF4-FFF2-40B4-BE49-F238E27FC236}">
                <a16:creationId xmlns:a16="http://schemas.microsoft.com/office/drawing/2014/main" id="{2D0480F3-4CBA-246F-2A6E-E4F49BB8B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5" b="24117"/>
          <a:stretch>
            <a:fillRect/>
          </a:stretch>
        </p:blipFill>
        <p:spPr bwMode="auto">
          <a:xfrm>
            <a:off x="7831138" y="6240463"/>
            <a:ext cx="20113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AFA7F67-D364-6FE0-CD98-D79A82772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339" y="961404"/>
            <a:ext cx="4455255" cy="127143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F1BCDC1-00BE-6F25-92DD-A7CC95390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0634" y="958537"/>
            <a:ext cx="4455255" cy="155650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029E88A-64EB-CF3D-9697-55E632A7FE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2323236"/>
            <a:ext cx="2342554" cy="428393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D93CC39-62F4-BCCF-839C-671B090DB3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2527" y="2602573"/>
            <a:ext cx="4503361" cy="3353861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6968B938-C3D0-B78F-EDDE-4E88B7C217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1154" y="2373811"/>
            <a:ext cx="827336" cy="4223542"/>
          </a:xfrm>
          <a:prstGeom prst="rect">
            <a:avLst/>
          </a:prstGeom>
        </p:spPr>
      </p:pic>
      <p:sp>
        <p:nvSpPr>
          <p:cNvPr id="33" name="Rechteck 32">
            <a:extLst>
              <a:ext uri="{FF2B5EF4-FFF2-40B4-BE49-F238E27FC236}">
                <a16:creationId xmlns:a16="http://schemas.microsoft.com/office/drawing/2014/main" id="{9A54999D-92D2-E963-5C94-90F1A99B4CB5}"/>
              </a:ext>
            </a:extLst>
          </p:cNvPr>
          <p:cNvSpPr/>
          <p:nvPr/>
        </p:nvSpPr>
        <p:spPr>
          <a:xfrm>
            <a:off x="198313" y="2301338"/>
            <a:ext cx="3433294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0D726856-C4CF-B5E5-BB97-D192630BA89B}"/>
              </a:ext>
            </a:extLst>
          </p:cNvPr>
          <p:cNvSpPr/>
          <p:nvPr/>
        </p:nvSpPr>
        <p:spPr>
          <a:xfrm>
            <a:off x="272480" y="3356993"/>
            <a:ext cx="2880320" cy="1440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44C9C07E-8F90-7CEA-2BFA-5A8D3BFFD87B}"/>
              </a:ext>
            </a:extLst>
          </p:cNvPr>
          <p:cNvSpPr/>
          <p:nvPr/>
        </p:nvSpPr>
        <p:spPr>
          <a:xfrm>
            <a:off x="5046618" y="3284520"/>
            <a:ext cx="2354654" cy="144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13CFEFF4-F0C4-0FCC-67D8-0CE5ECA57908}"/>
              </a:ext>
            </a:extLst>
          </p:cNvPr>
          <p:cNvSpPr/>
          <p:nvPr/>
        </p:nvSpPr>
        <p:spPr>
          <a:xfrm>
            <a:off x="272480" y="3501008"/>
            <a:ext cx="2880320" cy="1440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BF7AF812-E228-E1B4-DAE3-8003D18572A3}"/>
              </a:ext>
            </a:extLst>
          </p:cNvPr>
          <p:cNvSpPr/>
          <p:nvPr/>
        </p:nvSpPr>
        <p:spPr>
          <a:xfrm>
            <a:off x="5030634" y="3429000"/>
            <a:ext cx="2370638" cy="1444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C4ECCCB0-6AAF-499A-C8E5-2DC98F96CA78}"/>
              </a:ext>
            </a:extLst>
          </p:cNvPr>
          <p:cNvSpPr/>
          <p:nvPr/>
        </p:nvSpPr>
        <p:spPr>
          <a:xfrm>
            <a:off x="269157" y="4443214"/>
            <a:ext cx="2880320" cy="3539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8744DF71-4417-981D-5751-AE279593FD70}"/>
              </a:ext>
            </a:extLst>
          </p:cNvPr>
          <p:cNvCxnSpPr>
            <a:cxnSpLocks/>
          </p:cNvCxnSpPr>
          <p:nvPr/>
        </p:nvCxnSpPr>
        <p:spPr>
          <a:xfrm flipV="1">
            <a:off x="3196680" y="3356760"/>
            <a:ext cx="1756320" cy="7224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CCB678E9-A141-7470-6A45-873C77E1381D}"/>
              </a:ext>
            </a:extLst>
          </p:cNvPr>
          <p:cNvCxnSpPr>
            <a:cxnSpLocks/>
          </p:cNvCxnSpPr>
          <p:nvPr/>
        </p:nvCxnSpPr>
        <p:spPr>
          <a:xfrm flipV="1">
            <a:off x="3210805" y="3527737"/>
            <a:ext cx="1756320" cy="7224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hteck 45">
            <a:extLst>
              <a:ext uri="{FF2B5EF4-FFF2-40B4-BE49-F238E27FC236}">
                <a16:creationId xmlns:a16="http://schemas.microsoft.com/office/drawing/2014/main" id="{DC63AB67-EF5B-64BD-DAEB-2427DA8ED508}"/>
              </a:ext>
            </a:extLst>
          </p:cNvPr>
          <p:cNvSpPr/>
          <p:nvPr/>
        </p:nvSpPr>
        <p:spPr>
          <a:xfrm>
            <a:off x="5025008" y="5779465"/>
            <a:ext cx="2407617" cy="1769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C3F9C157-2BE5-6803-1F59-8B593EA01CA4}"/>
              </a:ext>
            </a:extLst>
          </p:cNvPr>
          <p:cNvCxnSpPr>
            <a:cxnSpLocks/>
          </p:cNvCxnSpPr>
          <p:nvPr/>
        </p:nvCxnSpPr>
        <p:spPr>
          <a:xfrm>
            <a:off x="3196680" y="4653136"/>
            <a:ext cx="1756320" cy="1126329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hteck 49">
            <a:extLst>
              <a:ext uri="{FF2B5EF4-FFF2-40B4-BE49-F238E27FC236}">
                <a16:creationId xmlns:a16="http://schemas.microsoft.com/office/drawing/2014/main" id="{6497494F-6713-81EC-CCEC-8F48286D2892}"/>
              </a:ext>
            </a:extLst>
          </p:cNvPr>
          <p:cNvSpPr/>
          <p:nvPr/>
        </p:nvSpPr>
        <p:spPr>
          <a:xfrm>
            <a:off x="5020136" y="5458100"/>
            <a:ext cx="2407617" cy="1769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D022FDB5-49B3-276E-892C-CF2812444913}"/>
              </a:ext>
            </a:extLst>
          </p:cNvPr>
          <p:cNvSpPr/>
          <p:nvPr/>
        </p:nvSpPr>
        <p:spPr>
          <a:xfrm>
            <a:off x="269157" y="3829679"/>
            <a:ext cx="2880320" cy="1753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07780528-CE72-5944-281A-518DF263B572}"/>
              </a:ext>
            </a:extLst>
          </p:cNvPr>
          <p:cNvCxnSpPr>
            <a:cxnSpLocks/>
          </p:cNvCxnSpPr>
          <p:nvPr/>
        </p:nvCxnSpPr>
        <p:spPr>
          <a:xfrm>
            <a:off x="3218506" y="3917372"/>
            <a:ext cx="1734494" cy="1540728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Legende: mit gebogener Linie 53">
            <a:extLst>
              <a:ext uri="{FF2B5EF4-FFF2-40B4-BE49-F238E27FC236}">
                <a16:creationId xmlns:a16="http://schemas.microsoft.com/office/drawing/2014/main" id="{D47F8689-2738-1464-B09E-77FB346D78A9}"/>
              </a:ext>
            </a:extLst>
          </p:cNvPr>
          <p:cNvSpPr/>
          <p:nvPr/>
        </p:nvSpPr>
        <p:spPr>
          <a:xfrm>
            <a:off x="3895699" y="6165562"/>
            <a:ext cx="3532053" cy="584810"/>
          </a:xfrm>
          <a:prstGeom prst="borderCallout2">
            <a:avLst>
              <a:gd name="adj1" fmla="val 2220"/>
              <a:gd name="adj2" fmla="val 23522"/>
              <a:gd name="adj3" fmla="val -75601"/>
              <a:gd name="adj4" fmla="val -987"/>
              <a:gd name="adj5" fmla="val -173279"/>
              <a:gd name="adj6" fmla="val -452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>
                <a:solidFill>
                  <a:schemeClr val="tx1"/>
                </a:solidFill>
              </a:rPr>
              <a:t>Pre</a:t>
            </a:r>
            <a:r>
              <a:rPr lang="de-DE" sz="1200" dirty="0">
                <a:solidFill>
                  <a:schemeClr val="tx1"/>
                </a:solidFill>
              </a:rPr>
              <a:t>-MDR </a:t>
            </a:r>
            <a:r>
              <a:rPr lang="de-DE" sz="1200" dirty="0" err="1">
                <a:solidFill>
                  <a:schemeClr val="tx1"/>
                </a:solidFill>
              </a:rPr>
              <a:t>publications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from</a:t>
            </a:r>
            <a:r>
              <a:rPr lang="de-DE" sz="1200" dirty="0">
                <a:solidFill>
                  <a:schemeClr val="tx1"/>
                </a:solidFill>
              </a:rPr>
              <a:t> Germany (2014) and </a:t>
            </a:r>
            <a:r>
              <a:rPr lang="de-DE" sz="1200" dirty="0" err="1">
                <a:solidFill>
                  <a:schemeClr val="tx1"/>
                </a:solidFill>
              </a:rPr>
              <a:t>the</a:t>
            </a:r>
            <a:r>
              <a:rPr lang="de-DE" sz="1200" dirty="0">
                <a:solidFill>
                  <a:schemeClr val="tx1"/>
                </a:solidFill>
              </a:rPr>
              <a:t> US (2017) </a:t>
            </a:r>
            <a:r>
              <a:rPr lang="de-DE" sz="1200" dirty="0" err="1">
                <a:solidFill>
                  <a:schemeClr val="tx1"/>
                </a:solidFill>
              </a:rPr>
              <a:t>show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no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differences</a:t>
            </a:r>
            <a:r>
              <a:rPr lang="de-DE" sz="1200" dirty="0">
                <a:solidFill>
                  <a:schemeClr val="tx1"/>
                </a:solidFill>
              </a:rPr>
              <a:t> in essential </a:t>
            </a:r>
            <a:r>
              <a:rPr lang="de-DE" sz="1200" dirty="0" err="1">
                <a:solidFill>
                  <a:schemeClr val="tx1"/>
                </a:solidFill>
              </a:rPr>
              <a:t>clinical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outcomes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for</a:t>
            </a:r>
            <a:r>
              <a:rPr lang="de-DE" sz="1200" dirty="0">
                <a:solidFill>
                  <a:schemeClr val="tx1"/>
                </a:solidFill>
              </a:rPr>
              <a:t> TAVI.</a:t>
            </a:r>
            <a:endParaRPr lang="de-D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81841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A983B-F9C7-069A-C4C5-CA93FB5A1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C7D6C385-7582-069B-1170-165524F72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7" y="250829"/>
            <a:ext cx="2622513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Political motivation for MDR.</a:t>
            </a:r>
            <a:endParaRPr kumimoji="0" lang="en-US" alt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453ECA0F-C936-3B3E-C8E5-347C76BE3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31813"/>
            <a:ext cx="9480550" cy="33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Example II: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Endoprosthetic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hip replacement.</a:t>
            </a:r>
          </a:p>
        </p:txBody>
      </p:sp>
      <p:sp>
        <p:nvSpPr>
          <p:cNvPr id="124932" name="Line 4">
            <a:extLst>
              <a:ext uri="{FF2B5EF4-FFF2-40B4-BE49-F238E27FC236}">
                <a16:creationId xmlns:a16="http://schemas.microsoft.com/office/drawing/2014/main" id="{54099D2F-8412-C20D-7C5C-5A226D7DA4B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533400"/>
            <a:ext cx="922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733469A-AFC7-745C-CB9E-55F1E1C43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FFDC-A73B-408C-97E7-70D17550813C}" type="slidenum">
              <a: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" descr="O:\Marketing&amp;Vertrieb\Abbildungen, Bilder, Logos Produkte\0 Logos\Firmenlogos\Firmenlogos\Logos_mitClaim\von Reform Design\jpg_tif\ovesco_innovation_in_scope.jpg">
            <a:extLst>
              <a:ext uri="{FF2B5EF4-FFF2-40B4-BE49-F238E27FC236}">
                <a16:creationId xmlns:a16="http://schemas.microsoft.com/office/drawing/2014/main" id="{603323D0-2D08-C881-A721-8103AEF36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5" b="24117"/>
          <a:stretch>
            <a:fillRect/>
          </a:stretch>
        </p:blipFill>
        <p:spPr bwMode="auto">
          <a:xfrm>
            <a:off x="7831138" y="6240463"/>
            <a:ext cx="20113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7DD26367-C207-6A83-0915-FDFC8BA5A11E}"/>
              </a:ext>
            </a:extLst>
          </p:cNvPr>
          <p:cNvSpPr txBox="1"/>
          <p:nvPr/>
        </p:nvSpPr>
        <p:spPr>
          <a:xfrm>
            <a:off x="255376" y="5517062"/>
            <a:ext cx="4188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iDas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Juliana &amp; Silva, Filipe &amp;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Gasik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Michael &amp; Miranda, Maria &amp;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Bartolomeu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Flávio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(2023).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Unveiling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additively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manufactured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cellular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structures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hip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implants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comprehensive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review. The International Journal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Advanced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Manufacturing Technology. 130. 1-50. 10.1007/s00170-023-12769-0.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7479209-E758-0C41-6492-3CE9CDCA0702}"/>
              </a:ext>
            </a:extLst>
          </p:cNvPr>
          <p:cNvSpPr txBox="1"/>
          <p:nvPr/>
        </p:nvSpPr>
        <p:spPr>
          <a:xfrm>
            <a:off x="212727" y="1064037"/>
            <a:ext cx="3719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dirty="0">
                <a:solidFill>
                  <a:srgbClr val="000000"/>
                </a:solidFill>
                <a:latin typeface="Arial"/>
              </a:rPr>
              <a:t>Evolution: different </a:t>
            </a:r>
            <a:r>
              <a:rPr lang="de-DE" sz="1400" b="1" dirty="0" err="1">
                <a:solidFill>
                  <a:srgbClr val="000000"/>
                </a:solidFill>
                <a:latin typeface="Arial"/>
              </a:rPr>
              <a:t>types</a:t>
            </a:r>
            <a:r>
              <a:rPr lang="de-DE" sz="14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b="1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de-DE" sz="1400" b="1" dirty="0">
                <a:solidFill>
                  <a:srgbClr val="000000"/>
                </a:solidFill>
                <a:latin typeface="Arial"/>
              </a:rPr>
              <a:t> hip </a:t>
            </a:r>
            <a:r>
              <a:rPr lang="de-DE" sz="1400" b="1" dirty="0" err="1">
                <a:solidFill>
                  <a:srgbClr val="000000"/>
                </a:solidFill>
                <a:latin typeface="Arial"/>
              </a:rPr>
              <a:t>implants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CE367900-F465-045E-8BBB-5496C1D06D1D}"/>
              </a:ext>
            </a:extLst>
          </p:cNvPr>
          <p:cNvCxnSpPr/>
          <p:nvPr/>
        </p:nvCxnSpPr>
        <p:spPr>
          <a:xfrm>
            <a:off x="6537176" y="1196752"/>
            <a:ext cx="0" cy="528047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098AC7FD-ACB9-FA94-FEE4-5A9EE61219C5}"/>
              </a:ext>
            </a:extLst>
          </p:cNvPr>
          <p:cNvSpPr txBox="1"/>
          <p:nvPr/>
        </p:nvSpPr>
        <p:spPr>
          <a:xfrm>
            <a:off x="6800972" y="1110343"/>
            <a:ext cx="1694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Implanted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device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E22CA85-EF24-3D58-18AD-CC98F6625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817" y="1605151"/>
            <a:ext cx="5884694" cy="376806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3AB2904-1B89-F763-93FA-D283771109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7726" y="1601840"/>
            <a:ext cx="2015714" cy="375390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5D710CC-6EFE-2C11-9204-747F31EEB590}"/>
              </a:ext>
            </a:extLst>
          </p:cNvPr>
          <p:cNvSpPr txBox="1"/>
          <p:nvPr/>
        </p:nvSpPr>
        <p:spPr>
          <a:xfrm>
            <a:off x="6819503" y="5373216"/>
            <a:ext cx="28798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</a:lstStyle>
          <a:p>
            <a:r>
              <a:rPr lang="de-DE" dirty="0" err="1"/>
              <a:t>Okhovat</a:t>
            </a:r>
            <a:r>
              <a:rPr lang="de-DE" dirty="0"/>
              <a:t>, Amir &amp; Shahbazi, </a:t>
            </a:r>
            <a:r>
              <a:rPr lang="de-DE" dirty="0" err="1"/>
              <a:t>Parmida</a:t>
            </a:r>
            <a:r>
              <a:rPr lang="de-DE" dirty="0"/>
              <a:t> &amp; </a:t>
            </a:r>
            <a:r>
              <a:rPr lang="de-DE" dirty="0" err="1"/>
              <a:t>Taghva</a:t>
            </a:r>
            <a:r>
              <a:rPr lang="de-DE" dirty="0"/>
              <a:t> </a:t>
            </a:r>
            <a:r>
              <a:rPr lang="de-DE" dirty="0" err="1"/>
              <a:t>Nakhjiri</a:t>
            </a:r>
            <a:r>
              <a:rPr lang="de-DE" dirty="0"/>
              <a:t>, </a:t>
            </a:r>
            <a:r>
              <a:rPr lang="de-DE" dirty="0" err="1"/>
              <a:t>Mobina</a:t>
            </a:r>
            <a:r>
              <a:rPr lang="de-DE" dirty="0"/>
              <a:t> &amp; </a:t>
            </a:r>
            <a:r>
              <a:rPr lang="de-DE" dirty="0" err="1"/>
              <a:t>Boroujerdi</a:t>
            </a:r>
            <a:r>
              <a:rPr lang="de-DE" dirty="0"/>
              <a:t>, Mohammad &amp; Soleimani, Mohammad &amp; </a:t>
            </a:r>
            <a:r>
              <a:rPr lang="de-DE" dirty="0" err="1"/>
              <a:t>Azimzadeh</a:t>
            </a:r>
            <a:r>
              <a:rPr lang="de-DE" dirty="0"/>
              <a:t>, Tina &amp; </a:t>
            </a:r>
            <a:r>
              <a:rPr lang="de-DE" dirty="0" err="1"/>
              <a:t>Shafiei</a:t>
            </a:r>
            <a:r>
              <a:rPr lang="de-DE" dirty="0"/>
              <a:t>, Hossein &amp; </a:t>
            </a:r>
            <a:r>
              <a:rPr lang="de-DE" dirty="0" err="1"/>
              <a:t>Golbakhsh</a:t>
            </a:r>
            <a:r>
              <a:rPr lang="de-DE" dirty="0"/>
              <a:t>, Mohammadreza. (2025). The </a:t>
            </a:r>
            <a:r>
              <a:rPr lang="de-DE" dirty="0" err="1"/>
              <a:t>impact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COVID-19 in total hip </a:t>
            </a:r>
            <a:r>
              <a:rPr lang="de-DE" dirty="0" err="1"/>
              <a:t>arthroplasty</a:t>
            </a:r>
            <a:r>
              <a:rPr lang="de-DE" dirty="0"/>
              <a:t>: a </a:t>
            </a:r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 in a </a:t>
            </a:r>
            <a:r>
              <a:rPr lang="de-DE" dirty="0" err="1"/>
              <a:t>center</a:t>
            </a:r>
            <a:r>
              <a:rPr lang="de-DE" dirty="0"/>
              <a:t>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elective</a:t>
            </a:r>
            <a:r>
              <a:rPr lang="de-DE" dirty="0"/>
              <a:t> </a:t>
            </a:r>
            <a:r>
              <a:rPr lang="de-DE" dirty="0" err="1"/>
              <a:t>surgery</a:t>
            </a:r>
            <a:r>
              <a:rPr lang="de-DE" dirty="0"/>
              <a:t> </a:t>
            </a:r>
            <a:r>
              <a:rPr lang="de-DE" dirty="0" err="1"/>
              <a:t>protocols</a:t>
            </a:r>
            <a:r>
              <a:rPr lang="de-DE" dirty="0"/>
              <a:t>. BMC </a:t>
            </a:r>
            <a:r>
              <a:rPr lang="de-DE" dirty="0" err="1"/>
              <a:t>Musculoskeletal</a:t>
            </a:r>
            <a:r>
              <a:rPr lang="de-DE" dirty="0"/>
              <a:t> </a:t>
            </a:r>
            <a:r>
              <a:rPr lang="de-DE" dirty="0" err="1"/>
              <a:t>Disorders</a:t>
            </a:r>
            <a:r>
              <a:rPr lang="de-DE" dirty="0"/>
              <a:t>. 26. 10.1186/s12891-025-09240-4. </a:t>
            </a:r>
          </a:p>
        </p:txBody>
      </p:sp>
    </p:spTree>
    <p:extLst>
      <p:ext uri="{BB962C8B-B14F-4D97-AF65-F5344CB8AC3E}">
        <p14:creationId xmlns:p14="http://schemas.microsoft.com/office/powerpoint/2010/main" val="359827471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22BE3-59C7-90F5-0B96-14E426FAC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A924E25D-8380-99E4-658B-178D78894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7" y="250829"/>
            <a:ext cx="2622513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Political motivation for MDR.</a:t>
            </a:r>
            <a:endParaRPr kumimoji="0" lang="en-US" alt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CF4E3F3F-5824-7C0F-DD20-BC7D487F6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31813"/>
            <a:ext cx="9480550" cy="33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Pre-MDR comparison of national hip registries data: implant survival rates are the same. </a:t>
            </a:r>
          </a:p>
        </p:txBody>
      </p:sp>
      <p:sp>
        <p:nvSpPr>
          <p:cNvPr id="124932" name="Line 4">
            <a:extLst>
              <a:ext uri="{FF2B5EF4-FFF2-40B4-BE49-F238E27FC236}">
                <a16:creationId xmlns:a16="http://schemas.microsoft.com/office/drawing/2014/main" id="{0755516E-BFD2-F56A-1848-E5258938B95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533400"/>
            <a:ext cx="922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71D7764-DF98-E926-D69B-EE02E1C73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FFDC-A73B-408C-97E7-70D17550813C}" type="slidenum">
              <a: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" descr="O:\Marketing&amp;Vertrieb\Abbildungen, Bilder, Logos Produkte\0 Logos\Firmenlogos\Firmenlogos\Logos_mitClaim\von Reform Design\jpg_tif\ovesco_innovation_in_scope.jpg">
            <a:extLst>
              <a:ext uri="{FF2B5EF4-FFF2-40B4-BE49-F238E27FC236}">
                <a16:creationId xmlns:a16="http://schemas.microsoft.com/office/drawing/2014/main" id="{D016DCE6-D2E5-7D06-5291-44E50149B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5" b="24117"/>
          <a:stretch>
            <a:fillRect/>
          </a:stretch>
        </p:blipFill>
        <p:spPr bwMode="auto">
          <a:xfrm>
            <a:off x="7831138" y="6240463"/>
            <a:ext cx="20113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9D6EAE9-DEB5-42AA-8B17-8FB69F162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488" y="1354076"/>
            <a:ext cx="3963529" cy="64763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4531F08-7EC5-C9CF-F0DC-58C730491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488" y="1902891"/>
            <a:ext cx="3963529" cy="46107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8BD2AE8-87E7-8524-AFF1-AC4CADA0F4EA}"/>
              </a:ext>
            </a:extLst>
          </p:cNvPr>
          <p:cNvSpPr txBox="1"/>
          <p:nvPr/>
        </p:nvSpPr>
        <p:spPr>
          <a:xfrm>
            <a:off x="234466" y="2694979"/>
            <a:ext cx="396352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dirty="0">
                <a:solidFill>
                  <a:srgbClr val="111827"/>
                </a:solidFill>
                <a:effectLst/>
              </a:rPr>
              <a:t>Initial EPRD data (2012–2015):</a:t>
            </a:r>
            <a:br>
              <a:rPr lang="en-US" sz="1400" b="0" i="0" dirty="0">
                <a:solidFill>
                  <a:srgbClr val="374151"/>
                </a:solidFill>
                <a:effectLst/>
              </a:rPr>
            </a:br>
            <a:r>
              <a:rPr lang="en-US" sz="1400" b="0" i="0" dirty="0">
                <a:solidFill>
                  <a:srgbClr val="374151"/>
                </a:solidFill>
                <a:effectLst/>
              </a:rPr>
              <a:t>Five-year survival rates for hip endoprostheses were around 95–97%.</a:t>
            </a:r>
            <a:br>
              <a:rPr lang="en-US" sz="1400" b="0" i="0" dirty="0">
                <a:solidFill>
                  <a:srgbClr val="374151"/>
                </a:solidFill>
                <a:effectLst/>
              </a:rPr>
            </a:br>
            <a:r>
              <a:rPr lang="en-US" sz="1400" b="0" i="0" dirty="0">
                <a:solidFill>
                  <a:srgbClr val="374151"/>
                </a:solidFill>
                <a:effectLst/>
              </a:rPr>
              <a:t>Source: Perka C, Labs K, et al. </a:t>
            </a:r>
            <a:r>
              <a:rPr lang="en-US" sz="1400" b="0" i="0" dirty="0" err="1">
                <a:solidFill>
                  <a:srgbClr val="374151"/>
                </a:solidFill>
                <a:effectLst/>
              </a:rPr>
              <a:t>Orthopaede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. 2015;44(12):923-928.</a:t>
            </a:r>
          </a:p>
          <a:p>
            <a:pPr algn="l"/>
            <a:endParaRPr lang="en-US" sz="1400" dirty="0">
              <a:solidFill>
                <a:srgbClr val="374151"/>
              </a:solidFill>
            </a:endParaRPr>
          </a:p>
          <a:p>
            <a:r>
              <a:rPr lang="en-US" sz="1400" b="1" dirty="0"/>
              <a:t>Long-term data from earlier German studies:</a:t>
            </a:r>
            <a:br>
              <a:rPr lang="en-US" sz="1400" dirty="0"/>
            </a:br>
            <a:r>
              <a:rPr lang="en-US" sz="1400" dirty="0"/>
              <a:t>Studies from arthroplasty centers reported 10-year survival rates of 90–95% for both cemented and uncemented prostheses.</a:t>
            </a:r>
          </a:p>
          <a:p>
            <a:pPr algn="l"/>
            <a:endParaRPr lang="en-US" sz="1400" b="0" i="0" dirty="0">
              <a:solidFill>
                <a:srgbClr val="374151"/>
              </a:solidFill>
              <a:effectLst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490B6E4-B4BE-1C95-048E-C7A1B66B4DB3}"/>
              </a:ext>
            </a:extLst>
          </p:cNvPr>
          <p:cNvSpPr txBox="1"/>
          <p:nvPr/>
        </p:nvSpPr>
        <p:spPr>
          <a:xfrm>
            <a:off x="5097016" y="2686241"/>
            <a:ext cx="424847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dirty="0">
                <a:solidFill>
                  <a:srgbClr val="111827"/>
                </a:solidFill>
                <a:effectLst/>
              </a:rPr>
              <a:t>AJRR 2016 Annual Report:</a:t>
            </a:r>
            <a:br>
              <a:rPr lang="en-US" sz="1400" b="0" i="0" dirty="0">
                <a:solidFill>
                  <a:srgbClr val="374151"/>
                </a:solidFill>
                <a:effectLst/>
              </a:rPr>
            </a:br>
            <a:r>
              <a:rPr lang="en-US" sz="1400" b="0" i="0" dirty="0">
                <a:solidFill>
                  <a:srgbClr val="374151"/>
                </a:solidFill>
                <a:effectLst/>
              </a:rPr>
              <a:t>The five-year survival rate for hip prostheses was about 95%.</a:t>
            </a:r>
            <a:br>
              <a:rPr lang="en-US" sz="1400" b="0" i="0" dirty="0">
                <a:solidFill>
                  <a:srgbClr val="374151"/>
                </a:solidFill>
                <a:effectLst/>
              </a:rPr>
            </a:br>
            <a:r>
              <a:rPr lang="en-US" sz="1400" b="0" i="0" dirty="0">
                <a:solidFill>
                  <a:srgbClr val="374151"/>
                </a:solidFill>
                <a:effectLst/>
              </a:rPr>
              <a:t>Source: AJRR 2016 Annual Report.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1400" b="0" i="0" dirty="0">
              <a:solidFill>
                <a:srgbClr val="374151"/>
              </a:solidFill>
              <a:effectLst/>
            </a:endParaRPr>
          </a:p>
          <a:p>
            <a:pPr algn="l"/>
            <a:r>
              <a:rPr lang="en-US" sz="1400" b="1" i="0" dirty="0">
                <a:solidFill>
                  <a:srgbClr val="111827"/>
                </a:solidFill>
                <a:effectLst/>
              </a:rPr>
              <a:t>Earlier long-term data from the US Medicare system:</a:t>
            </a:r>
            <a:br>
              <a:rPr lang="en-US" sz="1400" b="0" i="0" dirty="0">
                <a:solidFill>
                  <a:srgbClr val="374151"/>
                </a:solidFill>
                <a:effectLst/>
              </a:rPr>
            </a:br>
            <a:r>
              <a:rPr lang="en-US" sz="1400" b="0" i="0" dirty="0">
                <a:solidFill>
                  <a:srgbClr val="374151"/>
                </a:solidFill>
                <a:effectLst/>
              </a:rPr>
              <a:t>Studies showed 10-year survival rates of 90–93% for primary hip endoprostheses.</a:t>
            </a:r>
            <a:br>
              <a:rPr lang="en-US" sz="1400" b="0" i="0" dirty="0">
                <a:solidFill>
                  <a:srgbClr val="374151"/>
                </a:solidFill>
                <a:effectLst/>
              </a:rPr>
            </a:br>
            <a:r>
              <a:rPr lang="en-US" sz="1400" b="0" i="0" dirty="0">
                <a:solidFill>
                  <a:srgbClr val="374151"/>
                </a:solidFill>
                <a:effectLst/>
              </a:rPr>
              <a:t>E.g. Katz JN, et al. "Total Hip Replacement." N Engl J Med. 2005;353:2473-2481.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FFBC335-39C3-66BB-0D06-1182DB14E4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3683" y="1323192"/>
            <a:ext cx="4501180" cy="1031520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4B3DB403-C681-AED6-7EDA-CCE100869ADA}"/>
              </a:ext>
            </a:extLst>
          </p:cNvPr>
          <p:cNvSpPr/>
          <p:nvPr/>
        </p:nvSpPr>
        <p:spPr>
          <a:xfrm>
            <a:off x="9345488" y="1182811"/>
            <a:ext cx="432048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5F5D5FD5-BF01-A271-9B0E-E9B34040B0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0355" y="2190923"/>
            <a:ext cx="2195133" cy="344255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C0B7F095-16D0-88D2-9CC6-D0EF3DF86F3F}"/>
              </a:ext>
            </a:extLst>
          </p:cNvPr>
          <p:cNvSpPr/>
          <p:nvPr/>
        </p:nvSpPr>
        <p:spPr>
          <a:xfrm>
            <a:off x="272480" y="2985225"/>
            <a:ext cx="3816424" cy="3578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AF5781BC-B094-64D5-00FC-7AD7A987E135}"/>
              </a:ext>
            </a:extLst>
          </p:cNvPr>
          <p:cNvCxnSpPr>
            <a:cxnSpLocks/>
          </p:cNvCxnSpPr>
          <p:nvPr/>
        </p:nvCxnSpPr>
        <p:spPr>
          <a:xfrm>
            <a:off x="4186609" y="3127027"/>
            <a:ext cx="892224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3E84E955-0C3E-56DB-DEE7-506374F6DEEA}"/>
              </a:ext>
            </a:extLst>
          </p:cNvPr>
          <p:cNvSpPr/>
          <p:nvPr/>
        </p:nvSpPr>
        <p:spPr>
          <a:xfrm>
            <a:off x="5166078" y="2985225"/>
            <a:ext cx="3963386" cy="3578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9F2A5C06-CF4D-CA41-7DEF-27EB355C57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480" y="4207147"/>
            <a:ext cx="3840813" cy="50405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03CFEA49-6FD1-9144-02E6-46A171B746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11801" y="4191393"/>
            <a:ext cx="4089671" cy="519810"/>
          </a:xfrm>
          <a:prstGeom prst="rect">
            <a:avLst/>
          </a:prstGeom>
        </p:spPr>
      </p:pic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FBBAF60A-55BA-A121-084A-7DAC7664872D}"/>
              </a:ext>
            </a:extLst>
          </p:cNvPr>
          <p:cNvCxnSpPr>
            <a:cxnSpLocks/>
          </p:cNvCxnSpPr>
          <p:nvPr/>
        </p:nvCxnSpPr>
        <p:spPr>
          <a:xfrm>
            <a:off x="4186609" y="4423171"/>
            <a:ext cx="892224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gende: mit gebogener Linie 28">
            <a:extLst>
              <a:ext uri="{FF2B5EF4-FFF2-40B4-BE49-F238E27FC236}">
                <a16:creationId xmlns:a16="http://schemas.microsoft.com/office/drawing/2014/main" id="{ABE2B0A1-D262-1985-F8C7-665365FF8AFB}"/>
              </a:ext>
            </a:extLst>
          </p:cNvPr>
          <p:cNvSpPr/>
          <p:nvPr/>
        </p:nvSpPr>
        <p:spPr>
          <a:xfrm>
            <a:off x="4632721" y="5724510"/>
            <a:ext cx="3532053" cy="584810"/>
          </a:xfrm>
          <a:prstGeom prst="borderCallout2">
            <a:avLst>
              <a:gd name="adj1" fmla="val 2220"/>
              <a:gd name="adj2" fmla="val 23522"/>
              <a:gd name="adj3" fmla="val -78707"/>
              <a:gd name="adj4" fmla="val 8100"/>
              <a:gd name="adj5" fmla="val -199166"/>
              <a:gd name="adj6" fmla="val -11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Pre-MDR </a:t>
            </a:r>
            <a:r>
              <a:rPr lang="de-DE" sz="1200" dirty="0" err="1">
                <a:solidFill>
                  <a:schemeClr val="tx1"/>
                </a:solidFill>
              </a:rPr>
              <a:t>publications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from</a:t>
            </a:r>
            <a:r>
              <a:rPr lang="de-DE" sz="1200" dirty="0">
                <a:solidFill>
                  <a:schemeClr val="tx1"/>
                </a:solidFill>
              </a:rPr>
              <a:t> Germany (2015) and </a:t>
            </a:r>
            <a:r>
              <a:rPr lang="de-DE" sz="1200" dirty="0" err="1">
                <a:solidFill>
                  <a:schemeClr val="tx1"/>
                </a:solidFill>
              </a:rPr>
              <a:t>the</a:t>
            </a:r>
            <a:r>
              <a:rPr lang="de-DE" sz="1200" dirty="0">
                <a:solidFill>
                  <a:schemeClr val="tx1"/>
                </a:solidFill>
              </a:rPr>
              <a:t> US (2016) </a:t>
            </a:r>
            <a:r>
              <a:rPr lang="de-DE" sz="1200" dirty="0" err="1">
                <a:solidFill>
                  <a:schemeClr val="tx1"/>
                </a:solidFill>
              </a:rPr>
              <a:t>show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no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differences</a:t>
            </a:r>
            <a:r>
              <a:rPr lang="de-DE" sz="1200" dirty="0">
                <a:solidFill>
                  <a:schemeClr val="tx1"/>
                </a:solidFill>
              </a:rPr>
              <a:t> in </a:t>
            </a:r>
            <a:r>
              <a:rPr lang="de-DE" sz="1200" dirty="0" err="1">
                <a:solidFill>
                  <a:schemeClr val="tx1"/>
                </a:solidFill>
              </a:rPr>
              <a:t>implant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survival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rates</a:t>
            </a:r>
            <a:r>
              <a:rPr lang="de-DE" sz="1200" dirty="0">
                <a:solidFill>
                  <a:schemeClr val="tx1"/>
                </a:solidFill>
              </a:rPr>
              <a:t>.</a:t>
            </a:r>
            <a:endParaRPr lang="de-DE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5209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07EC4-598A-B74E-7DF9-22037A8D1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27922DE2-E433-6F19-077B-EB501AF89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7" y="250829"/>
            <a:ext cx="2622513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Political motivation for MDR.</a:t>
            </a:r>
            <a:endParaRPr kumimoji="0" lang="en-US" alt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0C516DA6-5CA0-CFB1-E9E0-F633A9FAB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31813"/>
            <a:ext cx="9480550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 comparative assessment of regulatory </a:t>
            </a:r>
            <a:r>
              <a:rPr lang="en-US" sz="1600" b="1" kern="0" dirty="0">
                <a:solidFill>
                  <a:srgbClr val="000000"/>
                </a:solidFill>
              </a:rPr>
              <a:t>approval by the Boston Consulting Group did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not reveal differences in device safety between Europe and the US.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2" name="Line 4">
            <a:extLst>
              <a:ext uri="{FF2B5EF4-FFF2-40B4-BE49-F238E27FC236}">
                <a16:creationId xmlns:a16="http://schemas.microsoft.com/office/drawing/2014/main" id="{438E04CA-071D-5529-DB8B-CC8470F318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533400"/>
            <a:ext cx="922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BB23CAD-38DC-E2E0-20CA-DB50BE4A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FFDC-A73B-408C-97E7-70D17550813C}" type="slidenum">
              <a: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" descr="O:\Marketing&amp;Vertrieb\Abbildungen, Bilder, Logos Produkte\0 Logos\Firmenlogos\Firmenlogos\Logos_mitClaim\von Reform Design\jpg_tif\ovesco_innovation_in_scope.jpg">
            <a:extLst>
              <a:ext uri="{FF2B5EF4-FFF2-40B4-BE49-F238E27FC236}">
                <a16:creationId xmlns:a16="http://schemas.microsoft.com/office/drawing/2014/main" id="{E8ECD5D1-8341-F64A-55D0-EB9B8D924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5" b="24117"/>
          <a:stretch>
            <a:fillRect/>
          </a:stretch>
        </p:blipFill>
        <p:spPr bwMode="auto">
          <a:xfrm>
            <a:off x="7831138" y="6240463"/>
            <a:ext cx="20113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78C375D-73EF-3253-5FD8-9C566B5B5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367" y="1340768"/>
            <a:ext cx="4028570" cy="1586104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81BF0FFA-6DD9-5600-A9FB-7D53723BA7F3}"/>
              </a:ext>
            </a:extLst>
          </p:cNvPr>
          <p:cNvSpPr/>
          <p:nvPr/>
        </p:nvSpPr>
        <p:spPr>
          <a:xfrm>
            <a:off x="348367" y="2926872"/>
            <a:ext cx="4028570" cy="35264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BC30CA9-9659-1A8D-9AAB-14A0683B7A7F}"/>
              </a:ext>
            </a:extLst>
          </p:cNvPr>
          <p:cNvSpPr txBox="1"/>
          <p:nvPr/>
        </p:nvSpPr>
        <p:spPr>
          <a:xfrm>
            <a:off x="358488" y="2996952"/>
            <a:ext cx="39464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Data Sources:</a:t>
            </a:r>
          </a:p>
          <a:p>
            <a:r>
              <a:rPr lang="en-US" sz="1200" dirty="0"/>
              <a:t>The study is based on a r</a:t>
            </a:r>
            <a:r>
              <a:rPr lang="en-US" sz="1200" b="1" dirty="0"/>
              <a:t>eview of publicly available data</a:t>
            </a:r>
            <a:r>
              <a:rPr lang="en-US" sz="1200" dirty="0"/>
              <a:t>, including recall databases, scientific literature, and regulatory reports from both the EU and the USA.</a:t>
            </a:r>
          </a:p>
          <a:p>
            <a:endParaRPr lang="en-US" sz="1200" dirty="0"/>
          </a:p>
          <a:p>
            <a:r>
              <a:rPr lang="en-US" sz="1200" b="1" dirty="0"/>
              <a:t>Scope of Analysis:</a:t>
            </a:r>
          </a:p>
          <a:p>
            <a:r>
              <a:rPr lang="en-US" sz="1200" dirty="0"/>
              <a:t>The analysis </a:t>
            </a:r>
            <a:r>
              <a:rPr lang="en-US" sz="1200" b="1" dirty="0"/>
              <a:t>focuses on high-risk medical devices</a:t>
            </a:r>
            <a:r>
              <a:rPr lang="en-US" sz="1200" dirty="0"/>
              <a:t>, particularly implantable devices, as these are most relevant for patient safety concerns.</a:t>
            </a:r>
          </a:p>
          <a:p>
            <a:endParaRPr lang="en-US" sz="1200" dirty="0"/>
          </a:p>
          <a:p>
            <a:r>
              <a:rPr lang="en-US" sz="1200" b="1" dirty="0"/>
              <a:t>Comparative Approach:</a:t>
            </a:r>
          </a:p>
          <a:p>
            <a:r>
              <a:rPr lang="en-US" sz="1200" dirty="0"/>
              <a:t>The methodology involves </a:t>
            </a:r>
            <a:r>
              <a:rPr lang="en-US" sz="1200" b="1" dirty="0"/>
              <a:t>comparing approval processes, recall rates, and post-market surveillance </a:t>
            </a:r>
            <a:r>
              <a:rPr lang="en-US" sz="1200" dirty="0"/>
              <a:t>systems between the EU (CE marking) and the USA (FDA approval).</a:t>
            </a:r>
            <a:endParaRPr lang="de-DE" sz="1200" dirty="0"/>
          </a:p>
        </p:txBody>
      </p:sp>
      <p:sp>
        <p:nvSpPr>
          <p:cNvPr id="12" name="Gleichschenkliges Dreieck 11">
            <a:extLst>
              <a:ext uri="{FF2B5EF4-FFF2-40B4-BE49-F238E27FC236}">
                <a16:creationId xmlns:a16="http://schemas.microsoft.com/office/drawing/2014/main" id="{74757A9C-97E9-3491-A92E-346958E49BBA}"/>
              </a:ext>
            </a:extLst>
          </p:cNvPr>
          <p:cNvSpPr/>
          <p:nvPr/>
        </p:nvSpPr>
        <p:spPr>
          <a:xfrm rot="5400000">
            <a:off x="2396716" y="3566544"/>
            <a:ext cx="5112568" cy="721044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364FF2A-D12A-8A47-20B2-41D05960EB1A}"/>
              </a:ext>
            </a:extLst>
          </p:cNvPr>
          <p:cNvSpPr txBox="1"/>
          <p:nvPr/>
        </p:nvSpPr>
        <p:spPr>
          <a:xfrm>
            <a:off x="397928" y="5859274"/>
            <a:ext cx="3628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</a:lstStyle>
          <a:p>
            <a:r>
              <a:rPr lang="de-DE" dirty="0" err="1"/>
              <a:t>From</a:t>
            </a:r>
            <a:r>
              <a:rPr lang="de-DE" dirty="0"/>
              <a:t>:</a:t>
            </a:r>
          </a:p>
          <a:p>
            <a:r>
              <a:rPr lang="de-DE" dirty="0"/>
              <a:t>https://www.medtecheurope.org/wp-content/uploads/2015/07/01012011_BCG_EU-medical-device-approval-safety-assessment_Backgrounder.pdf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0D7E9D5-06BB-C830-8457-EFCE523D376C}"/>
              </a:ext>
            </a:extLst>
          </p:cNvPr>
          <p:cNvSpPr txBox="1"/>
          <p:nvPr/>
        </p:nvSpPr>
        <p:spPr>
          <a:xfrm>
            <a:off x="5457056" y="1370782"/>
            <a:ext cx="432048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1400" b="1" i="0" dirty="0">
                <a:solidFill>
                  <a:srgbClr val="111827"/>
                </a:solidFill>
                <a:effectLst/>
              </a:rPr>
              <a:t>Comparable Safety Levels:</a:t>
            </a:r>
            <a:br>
              <a:rPr lang="en-US" sz="1400" b="0" i="0" dirty="0">
                <a:solidFill>
                  <a:srgbClr val="374151"/>
                </a:solidFill>
                <a:effectLst/>
              </a:rPr>
            </a:br>
            <a:r>
              <a:rPr lang="en-US" sz="1400" b="0" i="0" dirty="0">
                <a:solidFill>
                  <a:srgbClr val="374151"/>
                </a:solidFill>
                <a:effectLst/>
              </a:rPr>
              <a:t>The analysis finds </a:t>
            </a:r>
            <a:r>
              <a:rPr lang="en-US" sz="1400" b="1" i="0" dirty="0">
                <a:solidFill>
                  <a:srgbClr val="374151"/>
                </a:solidFill>
                <a:effectLst/>
              </a:rPr>
              <a:t>no substantial evidence 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that medical devices are </a:t>
            </a:r>
            <a:r>
              <a:rPr lang="en-US" sz="1400" b="1" i="0" dirty="0">
                <a:solidFill>
                  <a:srgbClr val="374151"/>
                </a:solidFill>
                <a:effectLst/>
              </a:rPr>
              <a:t>less safe in the EU 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than in the USA. </a:t>
            </a:r>
            <a:r>
              <a:rPr lang="en-US" sz="1400" b="1" i="0" dirty="0">
                <a:solidFill>
                  <a:srgbClr val="374151"/>
                </a:solidFill>
                <a:effectLst/>
              </a:rPr>
              <a:t>Recall rates and reported safety issues 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are </a:t>
            </a:r>
            <a:r>
              <a:rPr lang="en-US" sz="1400" b="1" i="0" dirty="0">
                <a:solidFill>
                  <a:srgbClr val="374151"/>
                </a:solidFill>
                <a:effectLst/>
              </a:rPr>
              <a:t>simila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r in both regions.</a:t>
            </a:r>
          </a:p>
          <a:p>
            <a:pPr algn="l">
              <a:buFont typeface="+mj-lt"/>
              <a:buAutoNum type="arabicPeriod"/>
            </a:pPr>
            <a:endParaRPr lang="en-US" sz="900" b="1" i="0" dirty="0">
              <a:solidFill>
                <a:srgbClr val="111827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1400" b="1" i="0" dirty="0">
                <a:solidFill>
                  <a:srgbClr val="111827"/>
                </a:solidFill>
                <a:effectLst/>
              </a:rPr>
              <a:t>Different Approval Pathways, Similar Safety:</a:t>
            </a:r>
            <a:br>
              <a:rPr lang="en-US" sz="1400" b="0" i="0" dirty="0">
                <a:solidFill>
                  <a:srgbClr val="374151"/>
                </a:solidFill>
                <a:effectLst/>
              </a:rPr>
            </a:br>
            <a:r>
              <a:rPr lang="en-US" sz="1400" b="0" i="0" dirty="0">
                <a:solidFill>
                  <a:srgbClr val="374151"/>
                </a:solidFill>
                <a:effectLst/>
              </a:rPr>
              <a:t>Despite the EU’s less burdensome and faster approval process (CE marking) compared to the stricter and slower FDA process in the USA, there is </a:t>
            </a:r>
            <a:r>
              <a:rPr lang="en-US" sz="1400" b="1" i="0" dirty="0">
                <a:solidFill>
                  <a:srgbClr val="374151"/>
                </a:solidFill>
                <a:effectLst/>
              </a:rPr>
              <a:t>no indication of increased patient risk in Europe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.</a:t>
            </a:r>
          </a:p>
          <a:p>
            <a:pPr algn="l">
              <a:buFont typeface="+mj-lt"/>
              <a:buAutoNum type="arabicPeriod"/>
            </a:pPr>
            <a:endParaRPr lang="en-US" sz="900" b="1" i="0" dirty="0">
              <a:solidFill>
                <a:srgbClr val="111827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1400" b="1" i="0" dirty="0">
                <a:solidFill>
                  <a:srgbClr val="111827"/>
                </a:solidFill>
                <a:effectLst/>
              </a:rPr>
              <a:t>Post-Market Surveillance is Key:</a:t>
            </a:r>
            <a:br>
              <a:rPr lang="en-US" sz="1400" b="0" i="0" dirty="0">
                <a:solidFill>
                  <a:srgbClr val="374151"/>
                </a:solidFill>
                <a:effectLst/>
              </a:rPr>
            </a:br>
            <a:r>
              <a:rPr lang="en-US" sz="1400" b="0" i="0" dirty="0">
                <a:solidFill>
                  <a:srgbClr val="374151"/>
                </a:solidFill>
                <a:effectLst/>
              </a:rPr>
              <a:t>In both systems, post-market surveillance is crucial for identifying and managing risks. The study highlights that </a:t>
            </a:r>
            <a:r>
              <a:rPr lang="en-US" sz="1400" b="1" i="0" dirty="0">
                <a:solidFill>
                  <a:srgbClr val="374151"/>
                </a:solidFill>
                <a:effectLst/>
              </a:rPr>
              <a:t>both regions are continuously working to improve 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their post-market monitoring.</a:t>
            </a:r>
          </a:p>
          <a:p>
            <a:pPr algn="l">
              <a:buFont typeface="+mj-lt"/>
              <a:buAutoNum type="arabicPeriod"/>
            </a:pPr>
            <a:endParaRPr lang="en-US" sz="900" b="1" i="0" dirty="0">
              <a:solidFill>
                <a:srgbClr val="111827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1400" b="1" i="0" dirty="0">
                <a:solidFill>
                  <a:srgbClr val="111827"/>
                </a:solidFill>
                <a:effectLst/>
              </a:rPr>
              <a:t>Transparency and Data Availability:</a:t>
            </a:r>
            <a:br>
              <a:rPr lang="en-US" sz="1400" b="0" i="0" dirty="0">
                <a:solidFill>
                  <a:srgbClr val="374151"/>
                </a:solidFill>
                <a:effectLst/>
              </a:rPr>
            </a:br>
            <a:r>
              <a:rPr lang="en-US" sz="1400" b="0" i="0" dirty="0">
                <a:solidFill>
                  <a:srgbClr val="374151"/>
                </a:solidFill>
                <a:effectLst/>
              </a:rPr>
              <a:t>The </a:t>
            </a:r>
            <a:r>
              <a:rPr lang="en-US" sz="1400" b="1" i="0" dirty="0">
                <a:solidFill>
                  <a:srgbClr val="374151"/>
                </a:solidFill>
                <a:effectLst/>
              </a:rPr>
              <a:t>availability </a:t>
            </a:r>
            <a:r>
              <a:rPr lang="en-US" sz="1400" i="0" dirty="0">
                <a:solidFill>
                  <a:srgbClr val="374151"/>
                </a:solidFill>
                <a:effectLst/>
              </a:rPr>
              <a:t>and transparency 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of </a:t>
            </a:r>
            <a:r>
              <a:rPr lang="en-US" sz="1400" b="1" i="0" dirty="0">
                <a:solidFill>
                  <a:srgbClr val="374151"/>
                </a:solidFill>
                <a:effectLst/>
              </a:rPr>
              <a:t>safety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 </a:t>
            </a:r>
            <a:r>
              <a:rPr lang="en-US" sz="1400" b="1" i="0" dirty="0">
                <a:solidFill>
                  <a:srgbClr val="374151"/>
                </a:solidFill>
                <a:effectLst/>
              </a:rPr>
              <a:t>data are generally higher in the USA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 due to the FDA, while the EU is seen as needing improvements in traceability and public information</a:t>
            </a:r>
          </a:p>
        </p:txBody>
      </p:sp>
    </p:spTree>
    <p:extLst>
      <p:ext uri="{BB962C8B-B14F-4D97-AF65-F5344CB8AC3E}">
        <p14:creationId xmlns:p14="http://schemas.microsoft.com/office/powerpoint/2010/main" val="367966699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BE850-AE61-CF93-2660-77B9B2BAE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C45F3ACE-19DA-C088-A8BA-218960E0F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3235659"/>
            <a:ext cx="638367" cy="6548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989872F-9FFB-74D5-9BDF-6EC0D011E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3235659"/>
            <a:ext cx="6741967" cy="6548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Consequences for industry</a:t>
            </a:r>
            <a:endParaRPr kumimoji="0" lang="de-DE" altLang="de-DE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210C0D9B-5CF2-606C-8DD8-635F5C1D7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2388284"/>
            <a:ext cx="638367" cy="6568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A0C6A030-89E5-2390-31D1-B52770B9D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2388284"/>
            <a:ext cx="6741967" cy="6568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Political motivation for MDR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4DDA6B61-F616-44AC-5586-88EE3DDAD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1556792"/>
            <a:ext cx="638367" cy="6568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55D0405B-405B-D4F6-F713-D1803D5D6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1556792"/>
            <a:ext cx="6741967" cy="6568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Cornerstones </a:t>
            </a:r>
            <a:r>
              <a:rPr kumimoji="0" lang="de-DE" alt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</a:t>
            </a:r>
            <a:r>
              <a:rPr kumimoji="0" lang="de-DE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alt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</a:t>
            </a:r>
            <a:r>
              <a:rPr kumimoji="0" lang="de-DE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European MDR</a:t>
            </a:r>
            <a:endParaRPr kumimoji="0" lang="en-GB" altLang="de-DE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C84D24F9-DED4-EB55-83AE-275AA5D52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4092946"/>
            <a:ext cx="638367" cy="654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AF1281D7-90F6-11A6-EF0C-E68A2DA12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4092946"/>
            <a:ext cx="6741967" cy="654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Consequences for clinical medicine</a:t>
            </a:r>
            <a:endParaRPr kumimoji="0" lang="de-DE" altLang="de-DE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E5B17A-D680-7A08-993E-CBC5043C7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120" y="6222066"/>
            <a:ext cx="1714800" cy="591310"/>
          </a:xfrm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25BF4209-8D2C-05B0-251A-4072457C6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4933837"/>
            <a:ext cx="638367" cy="654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</a:t>
            </a: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BD8B20A7-C5D2-C08E-F424-80CEDFA58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4933837"/>
            <a:ext cx="6741967" cy="654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Summary and outlook</a:t>
            </a:r>
            <a:endParaRPr kumimoji="0" lang="de-DE" altLang="de-DE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246410"/>
      </p:ext>
    </p:extLst>
  </p:cSld>
  <p:clrMapOvr>
    <a:masterClrMapping/>
  </p:clrMapOvr>
  <p:transition spd="med" advTm="1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9B470-F376-7DF3-F28C-A6D394405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BF3A8882-5805-4B18-1DEC-0D390D965D0B}"/>
              </a:ext>
            </a:extLst>
          </p:cNvPr>
          <p:cNvSpPr/>
          <p:nvPr/>
        </p:nvSpPr>
        <p:spPr>
          <a:xfrm>
            <a:off x="1189593" y="5280359"/>
            <a:ext cx="8080515" cy="861774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03FC897C-7681-8B55-E197-4D0BD2290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7" y="250829"/>
            <a:ext cx="2550378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Consequences for industry.</a:t>
            </a:r>
            <a:endParaRPr kumimoji="0" lang="en-US" alt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FCEFBCE8-B201-6E77-89DC-242FD49C5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31813"/>
            <a:ext cx="9480550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rgbClr val="000000"/>
                </a:solidFill>
              </a:rPr>
              <a:t>Medtech has always been a strongly regulated industry – MDR doubled the share of regulatory expense in the overall cost structure of companies.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2" name="Line 4">
            <a:extLst>
              <a:ext uri="{FF2B5EF4-FFF2-40B4-BE49-F238E27FC236}">
                <a16:creationId xmlns:a16="http://schemas.microsoft.com/office/drawing/2014/main" id="{888EF88C-1710-E7D1-BB16-9E8D924CCA9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533400"/>
            <a:ext cx="922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162C4A3-9A99-7668-5CA2-895DE7AD6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FFDC-A73B-408C-97E7-70D17550813C}" type="slidenum">
              <a: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" descr="O:\Marketing&amp;Vertrieb\Abbildungen, Bilder, Logos Produkte\0 Logos\Firmenlogos\Firmenlogos\Logos_mitClaim\von Reform Design\jpg_tif\ovesco_innovation_in_scope.jpg">
            <a:extLst>
              <a:ext uri="{FF2B5EF4-FFF2-40B4-BE49-F238E27FC236}">
                <a16:creationId xmlns:a16="http://schemas.microsoft.com/office/drawing/2014/main" id="{9F3BE1A9-E511-3957-3ED5-742430EE6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5" b="24117"/>
          <a:stretch>
            <a:fillRect/>
          </a:stretch>
        </p:blipFill>
        <p:spPr bwMode="auto">
          <a:xfrm>
            <a:off x="7831138" y="6240463"/>
            <a:ext cx="20113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C3A21EA-D2E1-4AD5-CCFA-088E463577D0}"/>
              </a:ext>
            </a:extLst>
          </p:cNvPr>
          <p:cNvSpPr txBox="1"/>
          <p:nvPr/>
        </p:nvSpPr>
        <p:spPr>
          <a:xfrm>
            <a:off x="260232" y="1350232"/>
            <a:ext cx="8941240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400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Share of Regulatory Costs in heavily regulated industries:</a:t>
            </a:r>
          </a:p>
          <a:p>
            <a:pPr algn="l">
              <a:buNone/>
            </a:pPr>
            <a:endParaRPr lang="en-US" sz="1400" b="1" i="0" dirty="0">
              <a:solidFill>
                <a:srgbClr val="1118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Medical Technology:</a:t>
            </a:r>
            <a:b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Estimates suggest regulatory-related costs (e.g., approval, quality management, documentation, audits) account for about </a:t>
            </a:r>
            <a:r>
              <a:rPr lang="en-US" sz="1400" b="1" i="1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8–12% of a company’s total costs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For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small companies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the share can be even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i="1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Before MDR 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(under MDD) the range </a:t>
            </a:r>
            <a:r>
              <a:rPr lang="en-US" sz="1400" b="1" i="1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was 4–8% 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total company costs</a:t>
            </a:r>
          </a:p>
          <a:p>
            <a:pPr algn="l"/>
            <a:endParaRPr lang="en-US" sz="1400" b="1" i="0" dirty="0">
              <a:solidFill>
                <a:srgbClr val="1118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Pharmaceutical Industry:</a:t>
            </a:r>
            <a:b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share of regulatory costs can be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15–25%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 more, especially for the development and approval of new drugs.</a:t>
            </a:r>
          </a:p>
          <a:p>
            <a:pPr algn="l"/>
            <a:endParaRPr lang="en-US" sz="1400" b="1" i="0" dirty="0">
              <a:solidFill>
                <a:srgbClr val="1118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Food Industry:</a:t>
            </a:r>
            <a:b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Regulatory costs are usually in the range of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5–10%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total costs, depending on the product and market.</a:t>
            </a:r>
          </a:p>
          <a:p>
            <a:pPr algn="l"/>
            <a:endParaRPr lang="en-US" sz="1400" b="1" i="0" dirty="0">
              <a:solidFill>
                <a:srgbClr val="1118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Financial Industry:</a:t>
            </a:r>
            <a:b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Compliance and regulatory costs can account for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10–20%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operating costs, especially for large banks and insurance companies.</a:t>
            </a:r>
          </a:p>
          <a:p>
            <a:pPr>
              <a:buNone/>
            </a:pP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D4DA24A9-4FBF-989B-DAF4-FFB30A5C94DB}"/>
              </a:ext>
            </a:extLst>
          </p:cNvPr>
          <p:cNvSpPr/>
          <p:nvPr/>
        </p:nvSpPr>
        <p:spPr>
          <a:xfrm>
            <a:off x="328869" y="5351205"/>
            <a:ext cx="792088" cy="360040"/>
          </a:xfrm>
          <a:prstGeom prst="rightArrow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D4D16AD-F583-18C9-CA7D-F9928912839D}"/>
              </a:ext>
            </a:extLst>
          </p:cNvPr>
          <p:cNvSpPr txBox="1"/>
          <p:nvPr/>
        </p:nvSpPr>
        <p:spPr>
          <a:xfrm>
            <a:off x="1208584" y="5280358"/>
            <a:ext cx="82245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technology </a:t>
            </a:r>
            <a:r>
              <a:rPr lang="en-US" sz="1400" b="1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regulated at </a:t>
            </a:r>
            <a:r>
              <a:rPr lang="en-US" sz="1400" b="1" i="1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level similar to the pharmaceutical and financial industry</a:t>
            </a:r>
            <a:r>
              <a:rPr lang="en-US" sz="1400" b="1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i="1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en-US" sz="1400" b="1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1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gross margines are lower </a:t>
            </a:r>
            <a:r>
              <a:rPr lang="en-US" sz="1400" b="1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(55-75% vs 70-90% or 60-80 %) </a:t>
            </a:r>
            <a:r>
              <a:rPr lang="en-US" sz="1400" b="1" i="1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margin pressures result</a:t>
            </a:r>
            <a:r>
              <a:rPr lang="en-US" sz="1400" b="1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1400" b="1" dirty="0">
              <a:solidFill>
                <a:srgbClr val="374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b="1" dirty="0">
              <a:solidFill>
                <a:srgbClr val="374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cost share for </a:t>
            </a:r>
            <a:r>
              <a:rPr lang="en-US" sz="1400" b="1" i="1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regulatory expenses in </a:t>
            </a:r>
            <a:r>
              <a:rPr lang="en-US" sz="1400" b="1" i="1" dirty="0" err="1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medtech</a:t>
            </a:r>
            <a:r>
              <a:rPr lang="en-US" sz="1400" b="1" i="1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doubled due to MDR</a:t>
            </a:r>
            <a:r>
              <a:rPr lang="en-US" sz="1400" b="1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1400" b="1" dirty="0">
              <a:solidFill>
                <a:srgbClr val="374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64200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A4521-0E59-774C-8808-8F2E3560A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BF3FD91-F694-2701-DA5A-E77C28BBA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504" y="1633495"/>
            <a:ext cx="7771315" cy="4158242"/>
          </a:xfrm>
          <a:prstGeom prst="rect">
            <a:avLst/>
          </a:prstGeom>
        </p:spPr>
      </p:pic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93360A20-AAB2-0E24-0401-F3F80DE6F276}"/>
              </a:ext>
            </a:extLst>
          </p:cNvPr>
          <p:cNvCxnSpPr/>
          <p:nvPr/>
        </p:nvCxnSpPr>
        <p:spPr>
          <a:xfrm flipH="1">
            <a:off x="204428" y="593555"/>
            <a:ext cx="9497145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2C038E1A-0ABE-5400-D690-550257BE7EF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876142" y="-4123816"/>
            <a:ext cx="153719" cy="9497145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anchor="ctr"/>
          <a:lstStyle/>
          <a:p>
            <a:pPr algn="ctr" defTabSz="876651">
              <a:defRPr/>
            </a:pPr>
            <a:endParaRPr lang="de-DE" sz="1726" kern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5367" name="Textfeld 16">
            <a:extLst>
              <a:ext uri="{FF2B5EF4-FFF2-40B4-BE49-F238E27FC236}">
                <a16:creationId xmlns:a16="http://schemas.microsoft.com/office/drawing/2014/main" id="{1A89F3A2-45EE-72BA-B6E3-A731DEFBE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99" y="221324"/>
            <a:ext cx="2498757" cy="29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533" tIns="44767" rIns="89533" bIns="44767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46106" eaLnBrk="1" hangingPunct="1">
              <a:spcBef>
                <a:spcPct val="0"/>
              </a:spcBef>
              <a:defRPr/>
            </a:pPr>
            <a:r>
              <a:rPr lang="en-US" altLang="de-DE" sz="1361" b="1" kern="0" dirty="0">
                <a:solidFill>
                  <a:srgbClr val="000000"/>
                </a:solidFill>
                <a:latin typeface="Arial"/>
                <a:cs typeface="Arial"/>
              </a:rPr>
              <a:t>Consequences for industry.</a:t>
            </a:r>
          </a:p>
        </p:txBody>
      </p:sp>
      <p:sp>
        <p:nvSpPr>
          <p:cNvPr id="15369" name="Textfeld 16">
            <a:extLst>
              <a:ext uri="{FF2B5EF4-FFF2-40B4-BE49-F238E27FC236}">
                <a16:creationId xmlns:a16="http://schemas.microsoft.com/office/drawing/2014/main" id="{8F21F52A-8E1F-CCF8-524C-95CF6E9ED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7695" y="164357"/>
            <a:ext cx="434735" cy="38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876651" eaLnBrk="1" hangingPunct="1">
              <a:defRPr/>
            </a:pPr>
            <a:fld id="{254A8748-98F7-4158-BE2D-313DE048CA29}" type="slidenum">
              <a:rPr lang="de-DE" sz="1918" i="1" kern="0">
                <a:solidFill>
                  <a:srgbClr val="000000"/>
                </a:solidFill>
                <a:latin typeface="Calibri" pitchFamily="34" charset="0"/>
              </a:rPr>
              <a:pPr algn="r" defTabSz="876651" eaLnBrk="1" hangingPunct="1">
                <a:defRPr/>
              </a:pPr>
              <a:t>17</a:t>
            </a:fld>
            <a:endParaRPr lang="de-DE" sz="1918" i="1" ker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5372" name="Picture 3" descr="O:\Marketing&amp;Vertrieb\Abbildungen, Bilder, Logos Produkte\0 Logos\Firmenlogos\Firmenlogos\Logos_mitClaim\von Reform Design\jpg_tif\ovesco_innovation_in_scope.jpg">
            <a:extLst>
              <a:ext uri="{FF2B5EF4-FFF2-40B4-BE49-F238E27FC236}">
                <a16:creationId xmlns:a16="http://schemas.microsoft.com/office/drawing/2014/main" id="{EFF44B02-1C6B-C8CD-8E5A-B88D8CD8A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5" b="24117"/>
          <a:stretch>
            <a:fillRect/>
          </a:stretch>
        </p:blipFill>
        <p:spPr bwMode="auto">
          <a:xfrm>
            <a:off x="7712348" y="6124425"/>
            <a:ext cx="1928347" cy="59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EBAFABF-E9B9-A461-9E02-BF88930A9010}"/>
              </a:ext>
            </a:extLst>
          </p:cNvPr>
          <p:cNvSpPr/>
          <p:nvPr/>
        </p:nvSpPr>
        <p:spPr>
          <a:xfrm>
            <a:off x="772241" y="701467"/>
            <a:ext cx="8182414" cy="3164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tlCol="0" anchor="ctr"/>
          <a:lstStyle/>
          <a:p>
            <a:pPr algn="ctr" defTabSz="876651">
              <a:defRPr/>
            </a:pPr>
            <a:endParaRPr lang="de-DE" sz="1542" b="1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298CA4A2-63BC-9755-28F3-8F23777B2844}"/>
              </a:ext>
            </a:extLst>
          </p:cNvPr>
          <p:cNvSpPr txBox="1">
            <a:spLocks/>
          </p:cNvSpPr>
          <p:nvPr/>
        </p:nvSpPr>
        <p:spPr>
          <a:xfrm>
            <a:off x="360499" y="690457"/>
            <a:ext cx="9341074" cy="386081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47466">
              <a:defRPr>
                <a:latin typeface="+mn-lt"/>
                <a:ea typeface="+mn-ea"/>
                <a:cs typeface="+mn-cs"/>
              </a:defRPr>
            </a:lvl2pPr>
            <a:lvl3pPr marL="894932">
              <a:defRPr>
                <a:latin typeface="+mn-lt"/>
                <a:ea typeface="+mn-ea"/>
                <a:cs typeface="+mn-cs"/>
              </a:defRPr>
            </a:lvl3pPr>
            <a:lvl4pPr marL="1342398">
              <a:defRPr>
                <a:latin typeface="+mn-lt"/>
                <a:ea typeface="+mn-ea"/>
                <a:cs typeface="+mn-cs"/>
              </a:defRPr>
            </a:lvl4pPr>
            <a:lvl5pPr marL="1789864">
              <a:defRPr>
                <a:latin typeface="+mn-lt"/>
                <a:ea typeface="+mn-ea"/>
                <a:cs typeface="+mn-cs"/>
              </a:defRPr>
            </a:lvl5pPr>
            <a:lvl6pPr marL="2237330">
              <a:defRPr>
                <a:latin typeface="+mn-lt"/>
                <a:ea typeface="+mn-ea"/>
                <a:cs typeface="+mn-cs"/>
              </a:defRPr>
            </a:lvl6pPr>
            <a:lvl7pPr marL="2684795">
              <a:defRPr>
                <a:latin typeface="+mn-lt"/>
                <a:ea typeface="+mn-ea"/>
                <a:cs typeface="+mn-cs"/>
              </a:defRPr>
            </a:lvl7pPr>
            <a:lvl8pPr marL="3132261">
              <a:defRPr>
                <a:latin typeface="+mn-lt"/>
                <a:ea typeface="+mn-ea"/>
                <a:cs typeface="+mn-cs"/>
              </a:defRPr>
            </a:lvl8pPr>
            <a:lvl9pPr marL="3579727">
              <a:defRPr>
                <a:latin typeface="+mn-lt"/>
                <a:ea typeface="+mn-ea"/>
                <a:cs typeface="+mn-cs"/>
              </a:defRPr>
            </a:lvl9pPr>
          </a:lstStyle>
          <a:p>
            <a:pPr defTabSz="829544"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innovation climate of the German </a:t>
            </a:r>
            <a:r>
              <a:rPr lang="en-US" sz="16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medtech</a:t>
            </a:r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industry showed a marked decline triggered by MDR-effects kicking in by 2020/21 and early signs of recovery.  </a:t>
            </a:r>
            <a:endParaRPr lang="de-DE" sz="1600" b="1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Gerader Verbinder 1">
            <a:extLst>
              <a:ext uri="{FF2B5EF4-FFF2-40B4-BE49-F238E27FC236}">
                <a16:creationId xmlns:a16="http://schemas.microsoft.com/office/drawing/2014/main" id="{59620A2C-C9DE-AA9C-5559-AF93EE78FD47}"/>
              </a:ext>
            </a:extLst>
          </p:cNvPr>
          <p:cNvCxnSpPr/>
          <p:nvPr/>
        </p:nvCxnSpPr>
        <p:spPr>
          <a:xfrm>
            <a:off x="5981454" y="3304973"/>
            <a:ext cx="0" cy="2016224"/>
          </a:xfrm>
          <a:prstGeom prst="line">
            <a:avLst/>
          </a:prstGeom>
          <a:noFill/>
          <a:ln w="28575" cap="flat" cmpd="sng" algn="ctr">
            <a:solidFill>
              <a:srgbClr val="3333CC">
                <a:lumMod val="75000"/>
              </a:srgbClr>
            </a:solidFill>
            <a:prstDash val="dash"/>
          </a:ln>
          <a:effectLst/>
        </p:spPr>
      </p:cxnSp>
      <p:sp>
        <p:nvSpPr>
          <p:cNvPr id="5" name="Legende: mit gebogener Linie 4">
            <a:extLst>
              <a:ext uri="{FF2B5EF4-FFF2-40B4-BE49-F238E27FC236}">
                <a16:creationId xmlns:a16="http://schemas.microsoft.com/office/drawing/2014/main" id="{1217D8F2-D6A7-D94D-F0F6-31B3FE6CF5EA}"/>
              </a:ext>
            </a:extLst>
          </p:cNvPr>
          <p:cNvSpPr/>
          <p:nvPr/>
        </p:nvSpPr>
        <p:spPr>
          <a:xfrm>
            <a:off x="3368824" y="6012417"/>
            <a:ext cx="2201455" cy="504056"/>
          </a:xfrm>
          <a:prstGeom prst="borderCallout2">
            <a:avLst>
              <a:gd name="adj1" fmla="val 26434"/>
              <a:gd name="adj2" fmla="val 106381"/>
              <a:gd name="adj3" fmla="val 3127"/>
              <a:gd name="adj4" fmla="val 126243"/>
              <a:gd name="adj5" fmla="val -144051"/>
              <a:gd name="adj6" fmla="val 119803"/>
            </a:avLst>
          </a:prstGeom>
          <a:solidFill>
            <a:srgbClr val="BBE0E3"/>
          </a:solidFill>
          <a:ln w="25400" cap="flat" cmpd="sng" algn="ctr">
            <a:solidFill>
              <a:srgbClr val="BBE0E3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de-DE" sz="1200" b="1" kern="0" dirty="0">
                <a:solidFill>
                  <a:srgbClr val="000000"/>
                </a:solidFill>
                <a:latin typeface="Arial"/>
              </a:rPr>
              <a:t>MDR </a:t>
            </a:r>
            <a:r>
              <a:rPr lang="de-DE" sz="1200" b="1" kern="0" dirty="0" err="1">
                <a:solidFill>
                  <a:srgbClr val="000000"/>
                </a:solidFill>
                <a:latin typeface="Arial"/>
              </a:rPr>
              <a:t>effects</a:t>
            </a:r>
            <a:r>
              <a:rPr lang="de-DE" sz="1200" b="1" kern="0" dirty="0">
                <a:solidFill>
                  <a:srgbClr val="000000"/>
                </a:solidFill>
                <a:latin typeface="Arial"/>
              </a:rPr>
              <a:t> on </a:t>
            </a:r>
            <a:r>
              <a:rPr lang="de-DE" sz="1200" b="1" kern="0" dirty="0" err="1">
                <a:solidFill>
                  <a:srgbClr val="000000"/>
                </a:solidFill>
                <a:latin typeface="Arial"/>
              </a:rPr>
              <a:t>product</a:t>
            </a:r>
            <a:r>
              <a:rPr lang="de-DE" sz="12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b="1" kern="0" dirty="0" err="1">
                <a:solidFill>
                  <a:srgbClr val="000000"/>
                </a:solidFill>
                <a:latin typeface="Arial"/>
              </a:rPr>
              <a:t>innovation</a:t>
            </a:r>
            <a:r>
              <a:rPr lang="de-DE" sz="12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b="1" kern="0" dirty="0" err="1">
                <a:solidFill>
                  <a:srgbClr val="000000"/>
                </a:solidFill>
                <a:latin typeface="Arial"/>
              </a:rPr>
              <a:t>kicking</a:t>
            </a:r>
            <a:r>
              <a:rPr lang="de-DE" sz="1200" b="1" kern="0" dirty="0">
                <a:solidFill>
                  <a:srgbClr val="000000"/>
                </a:solidFill>
                <a:latin typeface="Arial"/>
              </a:rPr>
              <a:t> in.</a:t>
            </a:r>
            <a:endParaRPr lang="de-DE" sz="12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Geschweifte Klammer rechts 6">
            <a:extLst>
              <a:ext uri="{FF2B5EF4-FFF2-40B4-BE49-F238E27FC236}">
                <a16:creationId xmlns:a16="http://schemas.microsoft.com/office/drawing/2014/main" id="{9605A311-6000-3C00-63B1-7E17E7D45936}"/>
              </a:ext>
            </a:extLst>
          </p:cNvPr>
          <p:cNvSpPr/>
          <p:nvPr/>
        </p:nvSpPr>
        <p:spPr>
          <a:xfrm rot="16200000">
            <a:off x="4912318" y="3321249"/>
            <a:ext cx="657427" cy="1440159"/>
          </a:xfrm>
          <a:prstGeom prst="rightBrace">
            <a:avLst>
              <a:gd name="adj1" fmla="val 8333"/>
              <a:gd name="adj2" fmla="val 50731"/>
            </a:avLst>
          </a:prstGeom>
          <a:noFill/>
          <a:ln w="12700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112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FD008-264C-5FC6-2E58-A4BA20576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D40605E5-3323-B59B-D2AF-1758ED050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7" y="250829"/>
            <a:ext cx="2550378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Consequences for industry.</a:t>
            </a:r>
            <a:endParaRPr kumimoji="0" lang="en-US" alt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DD87471C-F7A8-B5CC-C276-DA500F243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31813"/>
            <a:ext cx="9480550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rgbClr val="000000"/>
                </a:solidFill>
              </a:rPr>
              <a:t>O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n the “micro-scale”: evolution of new projects (launches)</a:t>
            </a:r>
            <a:r>
              <a:rPr lang="en-US" sz="1600" b="1" kern="0" dirty="0">
                <a:solidFill>
                  <a:srgbClr val="000000"/>
                </a:solidFill>
              </a:rPr>
              <a:t> vs updating of existing files in the practice of a </a:t>
            </a:r>
            <a:r>
              <a:rPr lang="en-US" sz="1600" b="1" kern="0" dirty="0" err="1">
                <a:solidFill>
                  <a:srgbClr val="000000"/>
                </a:solidFill>
              </a:rPr>
              <a:t>medtech</a:t>
            </a:r>
            <a:r>
              <a:rPr lang="en-US" sz="1600" b="1" kern="0" dirty="0">
                <a:solidFill>
                  <a:srgbClr val="000000"/>
                </a:solidFill>
              </a:rPr>
              <a:t> CRO (novineon CRO).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2" name="Line 4">
            <a:extLst>
              <a:ext uri="{FF2B5EF4-FFF2-40B4-BE49-F238E27FC236}">
                <a16:creationId xmlns:a16="http://schemas.microsoft.com/office/drawing/2014/main" id="{3DD77739-00F1-1390-BC04-AF0914EF295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533400"/>
            <a:ext cx="922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4A555B2-0677-5128-B59F-041BB7988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FFDC-A73B-408C-97E7-70D17550813C}" type="slidenum">
              <a: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" descr="O:\Marketing&amp;Vertrieb\Abbildungen, Bilder, Logos Produkte\0 Logos\Firmenlogos\Firmenlogos\Logos_mitClaim\von Reform Design\jpg_tif\ovesco_innovation_in_scope.jpg">
            <a:extLst>
              <a:ext uri="{FF2B5EF4-FFF2-40B4-BE49-F238E27FC236}">
                <a16:creationId xmlns:a16="http://schemas.microsoft.com/office/drawing/2014/main" id="{AB2AED86-BF0F-1A11-9626-B5587EA52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5" b="24117"/>
          <a:stretch>
            <a:fillRect/>
          </a:stretch>
        </p:blipFill>
        <p:spPr bwMode="auto">
          <a:xfrm>
            <a:off x="7831138" y="6240463"/>
            <a:ext cx="20113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53B7348-838D-9E85-579C-16B2DA7F9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1844824"/>
            <a:ext cx="6006123" cy="361006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2417F11-01E5-F9CD-06CF-693BB9C8D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552" y="4293096"/>
            <a:ext cx="974137" cy="335909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F59996C0-D6B0-4F9C-2ACA-017EEDDD6D17}"/>
              </a:ext>
            </a:extLst>
          </p:cNvPr>
          <p:cNvCxnSpPr/>
          <p:nvPr/>
        </p:nvCxnSpPr>
        <p:spPr>
          <a:xfrm>
            <a:off x="3512840" y="2612781"/>
            <a:ext cx="0" cy="2016224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Legende: mit gebogener Linie 8">
            <a:extLst>
              <a:ext uri="{FF2B5EF4-FFF2-40B4-BE49-F238E27FC236}">
                <a16:creationId xmlns:a16="http://schemas.microsoft.com/office/drawing/2014/main" id="{961D74D8-2694-C663-B2F5-EF7A905D8099}"/>
              </a:ext>
            </a:extLst>
          </p:cNvPr>
          <p:cNvSpPr/>
          <p:nvPr/>
        </p:nvSpPr>
        <p:spPr>
          <a:xfrm>
            <a:off x="6753200" y="1852641"/>
            <a:ext cx="2695600" cy="352223"/>
          </a:xfrm>
          <a:prstGeom prst="borderCallout2">
            <a:avLst>
              <a:gd name="adj1" fmla="val 20427"/>
              <a:gd name="adj2" fmla="val -4749"/>
              <a:gd name="adj3" fmla="val 128070"/>
              <a:gd name="adj4" fmla="val -28899"/>
              <a:gd name="adj5" fmla="val 287245"/>
              <a:gd name="adj6" fmla="val -96680"/>
            </a:avLst>
          </a:prstGeom>
          <a:solidFill>
            <a:srgbClr val="BBE0E3"/>
          </a:solidFill>
          <a:ln w="25400" cap="flat" cmpd="sng" algn="ctr">
            <a:solidFill>
              <a:srgbClr val="BBE0E3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de-DE" sz="1200" b="1" kern="0" dirty="0">
                <a:solidFill>
                  <a:srgbClr val="000000"/>
                </a:solidFill>
                <a:latin typeface="Arial"/>
              </a:rPr>
              <a:t>Maintenance</a:t>
            </a:r>
            <a:r>
              <a:rPr lang="de-DE" sz="12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de-DE" sz="12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existing</a:t>
            </a:r>
            <a:r>
              <a:rPr lang="de-DE" sz="12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portfolio</a:t>
            </a:r>
            <a:endParaRPr lang="de-DE" sz="12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Legende: mit gebogener Linie 9">
            <a:extLst>
              <a:ext uri="{FF2B5EF4-FFF2-40B4-BE49-F238E27FC236}">
                <a16:creationId xmlns:a16="http://schemas.microsoft.com/office/drawing/2014/main" id="{B653D444-8B81-221F-E64D-E8EB42A8D950}"/>
              </a:ext>
            </a:extLst>
          </p:cNvPr>
          <p:cNvSpPr/>
          <p:nvPr/>
        </p:nvSpPr>
        <p:spPr>
          <a:xfrm>
            <a:off x="6753200" y="2357657"/>
            <a:ext cx="2695600" cy="352223"/>
          </a:xfrm>
          <a:prstGeom prst="borderCallout2">
            <a:avLst>
              <a:gd name="adj1" fmla="val 20427"/>
              <a:gd name="adj2" fmla="val -4749"/>
              <a:gd name="adj3" fmla="val 178848"/>
              <a:gd name="adj4" fmla="val -26702"/>
              <a:gd name="adj5" fmla="val 402814"/>
              <a:gd name="adj6" fmla="val -134533"/>
            </a:avLst>
          </a:prstGeom>
          <a:solidFill>
            <a:srgbClr val="BBE0E3"/>
          </a:solidFill>
          <a:ln w="25400" cap="flat" cmpd="sng" algn="ctr">
            <a:solidFill>
              <a:srgbClr val="BBE0E3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de-DE" sz="1200" b="1" kern="0" dirty="0" err="1">
                <a:solidFill>
                  <a:srgbClr val="000000"/>
                </a:solidFill>
                <a:latin typeface="Arial"/>
              </a:rPr>
              <a:t>Decline</a:t>
            </a:r>
            <a:r>
              <a:rPr lang="de-DE" sz="12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b="1" kern="0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de-DE" sz="12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b="1" kern="0" dirty="0" err="1">
                <a:solidFill>
                  <a:srgbClr val="000000"/>
                </a:solidFill>
                <a:latin typeface="Arial"/>
              </a:rPr>
              <a:t>innovation</a:t>
            </a:r>
            <a:r>
              <a:rPr lang="de-DE" sz="12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activity</a:t>
            </a:r>
            <a:endParaRPr lang="de-DE" sz="12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Legende: mit gebogener Linie 10">
            <a:extLst>
              <a:ext uri="{FF2B5EF4-FFF2-40B4-BE49-F238E27FC236}">
                <a16:creationId xmlns:a16="http://schemas.microsoft.com/office/drawing/2014/main" id="{6E95FCE1-CAA6-A440-B7B9-EEFF1392E1E6}"/>
              </a:ext>
            </a:extLst>
          </p:cNvPr>
          <p:cNvSpPr/>
          <p:nvPr/>
        </p:nvSpPr>
        <p:spPr>
          <a:xfrm>
            <a:off x="6753200" y="2855384"/>
            <a:ext cx="2695600" cy="1077672"/>
          </a:xfrm>
          <a:prstGeom prst="borderCallout2">
            <a:avLst>
              <a:gd name="adj1" fmla="val 20427"/>
              <a:gd name="adj2" fmla="val -4749"/>
              <a:gd name="adj3" fmla="val 35827"/>
              <a:gd name="adj4" fmla="val -40699"/>
              <a:gd name="adj5" fmla="val 68546"/>
              <a:gd name="adj6" fmla="val -74023"/>
            </a:avLst>
          </a:prstGeom>
          <a:solidFill>
            <a:srgbClr val="BBE0E3"/>
          </a:solidFill>
          <a:ln w="25400" cap="flat" cmpd="sng" algn="ctr">
            <a:solidFill>
              <a:srgbClr val="BBE0E3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de-DE" sz="1200" kern="0" dirty="0">
                <a:solidFill>
                  <a:srgbClr val="000000"/>
                </a:solidFill>
                <a:latin typeface="Arial"/>
              </a:rPr>
              <a:t>The „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valley</a:t>
            </a:r>
            <a:r>
              <a:rPr lang="de-DE" sz="12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de-DE" sz="12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death</a:t>
            </a:r>
            <a:r>
              <a:rPr lang="de-DE" sz="1200" kern="0" dirty="0">
                <a:solidFill>
                  <a:srgbClr val="000000"/>
                </a:solidFill>
                <a:latin typeface="Arial"/>
              </a:rPr>
              <a:t>“:</a:t>
            </a:r>
          </a:p>
          <a:p>
            <a:pPr algn="ctr"/>
            <a:r>
              <a:rPr lang="de-DE" sz="1200" kern="0" dirty="0">
                <a:solidFill>
                  <a:srgbClr val="000000"/>
                </a:solidFill>
                <a:latin typeface="Arial"/>
              </a:rPr>
              <a:t>- </a:t>
            </a:r>
            <a:r>
              <a:rPr lang="de-DE" sz="1200" b="1" kern="0" dirty="0">
                <a:solidFill>
                  <a:srgbClr val="000000"/>
                </a:solidFill>
                <a:latin typeface="Arial"/>
              </a:rPr>
              <a:t>R&amp;D </a:t>
            </a:r>
            <a:r>
              <a:rPr lang="de-DE" sz="1200" b="1" kern="0" dirty="0" err="1">
                <a:solidFill>
                  <a:srgbClr val="000000"/>
                </a:solidFill>
                <a:latin typeface="Arial"/>
              </a:rPr>
              <a:t>staff</a:t>
            </a:r>
            <a:r>
              <a:rPr lang="de-DE" sz="12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b="1" kern="0" dirty="0" err="1">
                <a:solidFill>
                  <a:srgbClr val="000000"/>
                </a:solidFill>
                <a:latin typeface="Arial"/>
              </a:rPr>
              <a:t>diverted</a:t>
            </a:r>
            <a:r>
              <a:rPr lang="de-DE" sz="12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to</a:t>
            </a:r>
            <a:r>
              <a:rPr lang="de-DE" sz="12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regulatory</a:t>
            </a:r>
            <a:r>
              <a:rPr lang="de-DE" sz="12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affairs</a:t>
            </a:r>
            <a:endParaRPr lang="de-DE" sz="1200" kern="0" dirty="0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de-DE" sz="1200" kern="0" dirty="0">
                <a:solidFill>
                  <a:srgbClr val="000000"/>
                </a:solidFill>
                <a:latin typeface="Arial"/>
              </a:rPr>
              <a:t>- </a:t>
            </a:r>
            <a:r>
              <a:rPr lang="de-DE" sz="1200" b="1" kern="0" dirty="0" err="1">
                <a:solidFill>
                  <a:srgbClr val="000000"/>
                </a:solidFill>
                <a:latin typeface="Arial"/>
              </a:rPr>
              <a:t>Increase</a:t>
            </a:r>
            <a:r>
              <a:rPr lang="de-DE" sz="1200" b="1" kern="0" dirty="0">
                <a:solidFill>
                  <a:srgbClr val="000000"/>
                </a:solidFill>
                <a:latin typeface="Arial"/>
              </a:rPr>
              <a:t> in lag-time 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de-DE" sz="12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files</a:t>
            </a:r>
            <a:r>
              <a:rPr lang="de-DE" sz="12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submitted</a:t>
            </a:r>
            <a:r>
              <a:rPr lang="de-DE" sz="12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to</a:t>
            </a:r>
            <a:r>
              <a:rPr lang="de-DE" sz="12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NB‘s</a:t>
            </a:r>
            <a:endParaRPr lang="de-DE" sz="12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Geschweifte Klammer rechts 11">
            <a:extLst>
              <a:ext uri="{FF2B5EF4-FFF2-40B4-BE49-F238E27FC236}">
                <a16:creationId xmlns:a16="http://schemas.microsoft.com/office/drawing/2014/main" id="{9F68EDC5-D717-C3D8-3A4E-D6870B8A04F6}"/>
              </a:ext>
            </a:extLst>
          </p:cNvPr>
          <p:cNvSpPr/>
          <p:nvPr/>
        </p:nvSpPr>
        <p:spPr>
          <a:xfrm rot="16200000">
            <a:off x="4336255" y="3113554"/>
            <a:ext cx="657427" cy="1584178"/>
          </a:xfrm>
          <a:prstGeom prst="rightBrace">
            <a:avLst>
              <a:gd name="adj1" fmla="val 8333"/>
              <a:gd name="adj2" fmla="val 50731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Legende: mit gebogener Linie 12">
            <a:extLst>
              <a:ext uri="{FF2B5EF4-FFF2-40B4-BE49-F238E27FC236}">
                <a16:creationId xmlns:a16="http://schemas.microsoft.com/office/drawing/2014/main" id="{A87836E8-1823-5DBB-A991-73F4191A62E2}"/>
              </a:ext>
            </a:extLst>
          </p:cNvPr>
          <p:cNvSpPr/>
          <p:nvPr/>
        </p:nvSpPr>
        <p:spPr>
          <a:xfrm>
            <a:off x="6753200" y="4092305"/>
            <a:ext cx="2709784" cy="419966"/>
          </a:xfrm>
          <a:prstGeom prst="borderCallout2">
            <a:avLst>
              <a:gd name="adj1" fmla="val 20427"/>
              <a:gd name="adj2" fmla="val -4749"/>
              <a:gd name="adj3" fmla="val 41446"/>
              <a:gd name="adj4" fmla="val -13741"/>
              <a:gd name="adj5" fmla="val 54583"/>
              <a:gd name="adj6" fmla="val -30892"/>
            </a:avLst>
          </a:prstGeom>
          <a:solidFill>
            <a:srgbClr val="BBE0E3"/>
          </a:solidFill>
          <a:ln w="25400" cap="flat" cmpd="sng" algn="ctr">
            <a:solidFill>
              <a:srgbClr val="BBE0E3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de-DE" sz="1200" kern="0" dirty="0">
                <a:solidFill>
                  <a:srgbClr val="000000"/>
                </a:solidFill>
                <a:latin typeface="Arial"/>
              </a:rPr>
              <a:t>The „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dawn</a:t>
            </a:r>
            <a:r>
              <a:rPr lang="de-DE" sz="12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of</a:t>
            </a:r>
            <a:r>
              <a:rPr lang="de-DE" sz="12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b="1" kern="0" dirty="0" err="1">
                <a:solidFill>
                  <a:srgbClr val="000000"/>
                </a:solidFill>
                <a:latin typeface="Arial"/>
              </a:rPr>
              <a:t>recovery</a:t>
            </a:r>
            <a:r>
              <a:rPr lang="de-DE" sz="1200" b="1" kern="0" dirty="0">
                <a:solidFill>
                  <a:srgbClr val="000000"/>
                </a:solidFill>
                <a:latin typeface="Arial"/>
              </a:rPr>
              <a:t>“ ?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0BC1FEC-EF57-0C5A-6DE4-61235ADEE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7004" y="4961950"/>
            <a:ext cx="1253607" cy="43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5426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4758DFD-2263-D6BF-2442-298CD7DE7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1912EF0F-C797-BD6A-9B32-E4AF4CBA9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296" y="1076538"/>
            <a:ext cx="7807034" cy="4260305"/>
          </a:xfrm>
          <a:prstGeom prst="rect">
            <a:avLst/>
          </a:prstGeom>
        </p:spPr>
      </p:pic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A8C52921-8E25-4411-A602-8EE2499F26BA}"/>
              </a:ext>
            </a:extLst>
          </p:cNvPr>
          <p:cNvCxnSpPr/>
          <p:nvPr/>
        </p:nvCxnSpPr>
        <p:spPr>
          <a:xfrm flipH="1">
            <a:off x="204428" y="593555"/>
            <a:ext cx="9497145" cy="0"/>
          </a:xfrm>
          <a:prstGeom prst="line">
            <a:avLst/>
          </a:prstGeom>
          <a:ln w="19050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C14DAE39-14D1-43BA-81DC-F6163C2A5D9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876142" y="-4123816"/>
            <a:ext cx="153719" cy="9497145"/>
          </a:xfrm>
          <a:prstGeom prst="rect">
            <a:avLst/>
          </a:prstGeom>
          <a:gradFill rotWithShape="0">
            <a:gsLst>
              <a:gs pos="0">
                <a:schemeClr val="bg1">
                  <a:gamma/>
                  <a:shade val="46275"/>
                  <a:invGamma/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anchor="ctr"/>
          <a:lstStyle/>
          <a:p>
            <a:pPr algn="ctr" defTabSz="876651">
              <a:defRPr/>
            </a:pPr>
            <a:endParaRPr lang="de-DE" sz="1726" kern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5367" name="Textfeld 16">
            <a:extLst>
              <a:ext uri="{FF2B5EF4-FFF2-40B4-BE49-F238E27FC236}">
                <a16:creationId xmlns:a16="http://schemas.microsoft.com/office/drawing/2014/main" id="{C30E092D-C1FC-642A-F253-04EE80AA8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99" y="282367"/>
            <a:ext cx="2546847" cy="29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533" tIns="44767" rIns="89533" bIns="44767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46106" eaLnBrk="1" hangingPunct="1">
              <a:spcBef>
                <a:spcPct val="0"/>
              </a:spcBef>
              <a:defRPr/>
            </a:pPr>
            <a:r>
              <a:rPr lang="en-US" altLang="de-DE" sz="1361" b="1" kern="0" dirty="0">
                <a:solidFill>
                  <a:srgbClr val="000000"/>
                </a:solidFill>
                <a:latin typeface="Arial"/>
                <a:cs typeface="Arial"/>
              </a:rPr>
              <a:t>Consequences for industry.</a:t>
            </a:r>
          </a:p>
        </p:txBody>
      </p:sp>
      <p:sp>
        <p:nvSpPr>
          <p:cNvPr id="15369" name="Textfeld 16">
            <a:extLst>
              <a:ext uri="{FF2B5EF4-FFF2-40B4-BE49-F238E27FC236}">
                <a16:creationId xmlns:a16="http://schemas.microsoft.com/office/drawing/2014/main" id="{A19DFF2D-7DFA-DAD4-CA3A-7B700438D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7695" y="164357"/>
            <a:ext cx="434735" cy="38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876651" eaLnBrk="1" hangingPunct="1">
              <a:defRPr/>
            </a:pPr>
            <a:fld id="{254A8748-98F7-4158-BE2D-313DE048CA29}" type="slidenum">
              <a:rPr lang="de-DE" sz="1918" i="1" kern="0">
                <a:solidFill>
                  <a:srgbClr val="000000"/>
                </a:solidFill>
                <a:latin typeface="Calibri" pitchFamily="34" charset="0"/>
              </a:rPr>
              <a:pPr algn="r" defTabSz="876651" eaLnBrk="1" hangingPunct="1">
                <a:defRPr/>
              </a:pPr>
              <a:t>19</a:t>
            </a:fld>
            <a:endParaRPr lang="de-DE" sz="1918" i="1" ker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5372" name="Picture 3" descr="O:\Marketing&amp;Vertrieb\Abbildungen, Bilder, Logos Produkte\0 Logos\Firmenlogos\Firmenlogos\Logos_mitClaim\von Reform Design\jpg_tif\ovesco_innovation_in_scope.jpg">
            <a:extLst>
              <a:ext uri="{FF2B5EF4-FFF2-40B4-BE49-F238E27FC236}">
                <a16:creationId xmlns:a16="http://schemas.microsoft.com/office/drawing/2014/main" id="{EC878654-B154-0051-9152-B89195F01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5" b="24117"/>
          <a:stretch>
            <a:fillRect/>
          </a:stretch>
        </p:blipFill>
        <p:spPr bwMode="auto">
          <a:xfrm>
            <a:off x="7712348" y="6124425"/>
            <a:ext cx="1928347" cy="59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6F08E2BF-044C-CC7A-C4E4-E9F2CED7313E}"/>
              </a:ext>
            </a:extLst>
          </p:cNvPr>
          <p:cNvSpPr/>
          <p:nvPr/>
        </p:nvSpPr>
        <p:spPr>
          <a:xfrm>
            <a:off x="772241" y="701467"/>
            <a:ext cx="8182414" cy="3164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tlCol="0" anchor="ctr"/>
          <a:lstStyle/>
          <a:p>
            <a:pPr algn="ctr" defTabSz="876651">
              <a:defRPr/>
            </a:pPr>
            <a:endParaRPr lang="de-DE" sz="1542" b="1" kern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D981B74B-0087-963C-2E7A-D1BAF94AAE60}"/>
              </a:ext>
            </a:extLst>
          </p:cNvPr>
          <p:cNvSpPr/>
          <p:nvPr/>
        </p:nvSpPr>
        <p:spPr>
          <a:xfrm>
            <a:off x="5085618" y="5345932"/>
            <a:ext cx="2356780" cy="11232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tlCol="0" anchor="ctr"/>
          <a:lstStyle/>
          <a:p>
            <a:pPr algn="ctr" defTabSz="876651">
              <a:defRPr/>
            </a:pPr>
            <a:endParaRPr lang="de-DE" sz="1150" b="1" ker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44B158C6-2C5F-1F39-785D-EC4E572CE7AC}"/>
              </a:ext>
            </a:extLst>
          </p:cNvPr>
          <p:cNvSpPr txBox="1">
            <a:spLocks/>
          </p:cNvSpPr>
          <p:nvPr/>
        </p:nvSpPr>
        <p:spPr>
          <a:xfrm>
            <a:off x="360499" y="690457"/>
            <a:ext cx="9341074" cy="386081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47466">
              <a:defRPr>
                <a:latin typeface="+mn-lt"/>
                <a:ea typeface="+mn-ea"/>
                <a:cs typeface="+mn-cs"/>
              </a:defRPr>
            </a:lvl2pPr>
            <a:lvl3pPr marL="894932">
              <a:defRPr>
                <a:latin typeface="+mn-lt"/>
                <a:ea typeface="+mn-ea"/>
                <a:cs typeface="+mn-cs"/>
              </a:defRPr>
            </a:lvl3pPr>
            <a:lvl4pPr marL="1342398">
              <a:defRPr>
                <a:latin typeface="+mn-lt"/>
                <a:ea typeface="+mn-ea"/>
                <a:cs typeface="+mn-cs"/>
              </a:defRPr>
            </a:lvl4pPr>
            <a:lvl5pPr marL="1789864">
              <a:defRPr>
                <a:latin typeface="+mn-lt"/>
                <a:ea typeface="+mn-ea"/>
                <a:cs typeface="+mn-cs"/>
              </a:defRPr>
            </a:lvl5pPr>
            <a:lvl6pPr marL="2237330">
              <a:defRPr>
                <a:latin typeface="+mn-lt"/>
                <a:ea typeface="+mn-ea"/>
                <a:cs typeface="+mn-cs"/>
              </a:defRPr>
            </a:lvl6pPr>
            <a:lvl7pPr marL="2684795">
              <a:defRPr>
                <a:latin typeface="+mn-lt"/>
                <a:ea typeface="+mn-ea"/>
                <a:cs typeface="+mn-cs"/>
              </a:defRPr>
            </a:lvl7pPr>
            <a:lvl8pPr marL="3132261">
              <a:defRPr>
                <a:latin typeface="+mn-lt"/>
                <a:ea typeface="+mn-ea"/>
                <a:cs typeface="+mn-cs"/>
              </a:defRPr>
            </a:lvl8pPr>
            <a:lvl9pPr marL="3579727">
              <a:defRPr>
                <a:latin typeface="+mn-lt"/>
                <a:ea typeface="+mn-ea"/>
                <a:cs typeface="+mn-cs"/>
              </a:defRPr>
            </a:lvl9pPr>
          </a:lstStyle>
          <a:p>
            <a:pPr defTabSz="829544"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Biggest challenges seen by German MedTech companies refer to compliance cost increases.</a:t>
            </a:r>
            <a:endParaRPr lang="de-DE" sz="1600" b="1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2A50B6-BFFD-CA37-03F9-C7DC2EA783D5}"/>
              </a:ext>
            </a:extLst>
          </p:cNvPr>
          <p:cNvSpPr txBox="1"/>
          <p:nvPr/>
        </p:nvSpPr>
        <p:spPr>
          <a:xfrm>
            <a:off x="360500" y="5413679"/>
            <a:ext cx="8942458" cy="986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52" dirty="0">
                <a:solidFill>
                  <a:srgbClr val="000000"/>
                </a:solidFill>
                <a:latin typeface="Calibri"/>
              </a:rPr>
              <a:t>The increasing pressure on the profitability is also affecting </a:t>
            </a:r>
            <a:r>
              <a:rPr lang="en-US" sz="1452" b="1" dirty="0">
                <a:solidFill>
                  <a:srgbClr val="000000"/>
                </a:solidFill>
                <a:latin typeface="Calibri"/>
              </a:rPr>
              <a:t>investments at locations in Germany</a:t>
            </a:r>
            <a:r>
              <a:rPr lang="en-US" sz="1452" dirty="0">
                <a:solidFill>
                  <a:srgbClr val="000000"/>
                </a:solidFill>
                <a:latin typeface="Calibri"/>
              </a:rPr>
              <a:t>. </a:t>
            </a:r>
            <a:r>
              <a:rPr lang="en-US" sz="1452" b="1" dirty="0">
                <a:solidFill>
                  <a:srgbClr val="000000"/>
                </a:solidFill>
                <a:latin typeface="Calibri"/>
              </a:rPr>
              <a:t>22 %</a:t>
            </a:r>
            <a:r>
              <a:rPr lang="en-US" sz="1452" dirty="0">
                <a:solidFill>
                  <a:srgbClr val="000000"/>
                </a:solidFill>
                <a:latin typeface="Calibri"/>
              </a:rPr>
              <a:t> of the companies surveyed are </a:t>
            </a:r>
            <a:r>
              <a:rPr lang="en-US" sz="1452" b="1" dirty="0">
                <a:solidFill>
                  <a:srgbClr val="000000"/>
                </a:solidFill>
                <a:latin typeface="Calibri"/>
              </a:rPr>
              <a:t>reducing</a:t>
            </a:r>
            <a:r>
              <a:rPr lang="en-US" sz="1452" dirty="0">
                <a:solidFill>
                  <a:srgbClr val="000000"/>
                </a:solidFill>
                <a:latin typeface="Calibri"/>
              </a:rPr>
              <a:t> their investments compared to the previous year, while </a:t>
            </a:r>
            <a:r>
              <a:rPr lang="en-US" sz="1452" b="1" dirty="0">
                <a:solidFill>
                  <a:srgbClr val="000000"/>
                </a:solidFill>
                <a:latin typeface="Calibri"/>
              </a:rPr>
              <a:t>19 % are increasing </a:t>
            </a:r>
            <a:r>
              <a:rPr lang="en-US" sz="1452" dirty="0">
                <a:solidFill>
                  <a:srgbClr val="000000"/>
                </a:solidFill>
                <a:latin typeface="Calibri"/>
              </a:rPr>
              <a:t>their investments. For 41 % of the participating companies, investments remain unchanged.</a:t>
            </a:r>
          </a:p>
          <a:p>
            <a:pPr defTabSz="82954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52" b="1" dirty="0">
                <a:solidFill>
                  <a:srgbClr val="000000"/>
                </a:solidFill>
                <a:latin typeface="Calibri"/>
              </a:rPr>
              <a:t>31 %</a:t>
            </a:r>
            <a:r>
              <a:rPr lang="en-US" sz="1452" dirty="0">
                <a:solidFill>
                  <a:srgbClr val="000000"/>
                </a:solidFill>
                <a:latin typeface="Calibri"/>
              </a:rPr>
              <a:t> are </a:t>
            </a:r>
            <a:r>
              <a:rPr lang="en-US" sz="1452" b="1" dirty="0">
                <a:solidFill>
                  <a:srgbClr val="000000"/>
                </a:solidFill>
                <a:latin typeface="Calibri"/>
              </a:rPr>
              <a:t>relocating investments </a:t>
            </a:r>
            <a:r>
              <a:rPr lang="en-US" sz="1452" dirty="0">
                <a:solidFill>
                  <a:srgbClr val="000000"/>
                </a:solidFill>
                <a:latin typeface="Calibri"/>
              </a:rPr>
              <a:t>abroad (mostly EU and US).</a:t>
            </a:r>
            <a:endParaRPr lang="de-DE" sz="1452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Legende: mit gebogener Linie 3">
            <a:extLst>
              <a:ext uri="{FF2B5EF4-FFF2-40B4-BE49-F238E27FC236}">
                <a16:creationId xmlns:a16="http://schemas.microsoft.com/office/drawing/2014/main" id="{D5BDCA42-1C26-9D20-0CE1-1E221563B40E}"/>
              </a:ext>
            </a:extLst>
          </p:cNvPr>
          <p:cNvSpPr/>
          <p:nvPr/>
        </p:nvSpPr>
        <p:spPr>
          <a:xfrm>
            <a:off x="8351211" y="1412361"/>
            <a:ext cx="1289484" cy="1350933"/>
          </a:xfrm>
          <a:prstGeom prst="borderCallout2">
            <a:avLst>
              <a:gd name="adj1" fmla="val 20427"/>
              <a:gd name="adj2" fmla="val -4749"/>
              <a:gd name="adj3" fmla="val 45317"/>
              <a:gd name="adj4" fmla="val -21385"/>
              <a:gd name="adj5" fmla="val 70682"/>
              <a:gd name="adj6" fmla="val -64834"/>
            </a:avLst>
          </a:prstGeom>
          <a:solidFill>
            <a:srgbClr val="BBE0E3"/>
          </a:solidFill>
          <a:ln w="25400" cap="flat" cmpd="sng" algn="ctr">
            <a:solidFill>
              <a:srgbClr val="BBE0E3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Growing</a:t>
            </a:r>
            <a:r>
              <a:rPr lang="de-DE" sz="12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bureaucracy</a:t>
            </a:r>
            <a:r>
              <a:rPr lang="de-DE" sz="1200" kern="0" dirty="0">
                <a:solidFill>
                  <a:srgbClr val="000000"/>
                </a:solidFill>
                <a:latin typeface="Arial"/>
              </a:rPr>
              <a:t>, 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regulatory</a:t>
            </a:r>
            <a:r>
              <a:rPr lang="de-DE" sz="12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expense</a:t>
            </a:r>
            <a:r>
              <a:rPr lang="de-DE" sz="1200" kern="0" dirty="0">
                <a:solidFill>
                  <a:srgbClr val="000000"/>
                </a:solidFill>
                <a:latin typeface="Arial"/>
              </a:rPr>
              <a:t> and 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are</a:t>
            </a:r>
            <a:r>
              <a:rPr lang="de-DE" sz="12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seen</a:t>
            </a:r>
            <a:r>
              <a:rPr lang="de-DE" sz="12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as</a:t>
            </a:r>
            <a:r>
              <a:rPr lang="de-DE" sz="12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the</a:t>
            </a:r>
            <a:r>
              <a:rPr lang="de-DE" sz="1200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most</a:t>
            </a:r>
            <a:r>
              <a:rPr lang="de-DE" sz="1200" kern="0" dirty="0">
                <a:solidFill>
                  <a:srgbClr val="000000"/>
                </a:solidFill>
                <a:latin typeface="Arial"/>
              </a:rPr>
              <a:t> negative </a:t>
            </a:r>
            <a:r>
              <a:rPr lang="de-DE" sz="1200" kern="0" dirty="0" err="1">
                <a:solidFill>
                  <a:srgbClr val="000000"/>
                </a:solidFill>
                <a:latin typeface="Arial"/>
              </a:rPr>
              <a:t>effects</a:t>
            </a:r>
            <a:r>
              <a:rPr lang="de-DE" sz="1200" kern="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58B66C7-7338-7ACA-BAC4-85ED86F9539A}"/>
              </a:ext>
            </a:extLst>
          </p:cNvPr>
          <p:cNvSpPr/>
          <p:nvPr/>
        </p:nvSpPr>
        <p:spPr>
          <a:xfrm>
            <a:off x="868567" y="2309402"/>
            <a:ext cx="7298374" cy="453893"/>
          </a:xfrm>
          <a:prstGeom prst="rect">
            <a:avLst/>
          </a:prstGeom>
          <a:noFill/>
          <a:ln w="44450">
            <a:solidFill>
              <a:srgbClr val="FF0000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 defTabSz="829544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175" b="1">
              <a:solidFill>
                <a:srgbClr val="5F5F5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95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280592" y="3235659"/>
            <a:ext cx="638367" cy="6548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</a:rPr>
              <a:t>3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027457" y="3235659"/>
            <a:ext cx="6741967" cy="6548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</a:rPr>
              <a:t>Consequences for industry</a:t>
            </a:r>
            <a:endParaRPr kumimoji="0" lang="de-DE" altLang="de-DE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280592" y="2388284"/>
            <a:ext cx="638367" cy="65686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</a:rPr>
              <a:t>2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027457" y="2388284"/>
            <a:ext cx="6741967" cy="65686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0" hangingPunct="0">
              <a:lnSpc>
                <a:spcPct val="90000"/>
              </a:lnSpc>
            </a:pPr>
            <a:r>
              <a:rPr lang="en-GB" altLang="de-DE" sz="1600" b="1" kern="0" dirty="0"/>
              <a:t>Political motivation for MDR</a:t>
            </a:r>
            <a:endParaRPr kumimoji="0" lang="en-GB" altLang="de-DE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280592" y="1556792"/>
            <a:ext cx="638367" cy="65685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</a:rPr>
              <a:t>1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2027457" y="1556792"/>
            <a:ext cx="6741967" cy="65685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</a:rPr>
              <a:t> </a:t>
            </a:r>
            <a:r>
              <a:rPr lang="de-DE" altLang="de-DE" sz="1600" b="1" kern="0" dirty="0"/>
              <a:t>Cornerstones </a:t>
            </a:r>
            <a:r>
              <a:rPr lang="de-DE" altLang="de-DE" sz="1600" b="1" kern="0" dirty="0" err="1"/>
              <a:t>of</a:t>
            </a:r>
            <a:r>
              <a:rPr lang="de-DE" altLang="de-DE" sz="1600" b="1" kern="0" dirty="0"/>
              <a:t> </a:t>
            </a:r>
            <a:r>
              <a:rPr lang="de-DE" altLang="de-DE" sz="1600" b="1" kern="0" dirty="0" err="1"/>
              <a:t>the</a:t>
            </a:r>
            <a:r>
              <a:rPr lang="de-DE" altLang="de-DE" sz="1600" b="1" kern="0" dirty="0"/>
              <a:t> European MDR</a:t>
            </a:r>
            <a:endParaRPr kumimoji="0" lang="en-GB" altLang="de-DE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280592" y="4092946"/>
            <a:ext cx="638367" cy="6548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charset="0"/>
              </a:rPr>
              <a:t>4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2027457" y="4092946"/>
            <a:ext cx="6741967" cy="6548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</a:rPr>
              <a:t>Consequences for clinical medicine</a:t>
            </a:r>
            <a:endParaRPr kumimoji="0" lang="de-DE" altLang="de-DE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120" y="6222066"/>
            <a:ext cx="1714800" cy="591310"/>
          </a:xfrm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720A3235-DA48-1E55-4D02-C7ADA750A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4933837"/>
            <a:ext cx="638367" cy="6548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b="1" kern="0" dirty="0"/>
              <a:t>5</a:t>
            </a:r>
            <a:endParaRPr kumimoji="0" lang="de-DE" altLang="de-DE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</a:endParaRP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0DEBF531-C06B-A063-BD39-D9859C9A3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4933837"/>
            <a:ext cx="6741967" cy="6548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</a:rPr>
              <a:t>Summary and outlook</a:t>
            </a:r>
            <a:endParaRPr kumimoji="0" lang="de-DE" altLang="de-DE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648494"/>
      </p:ext>
    </p:extLst>
  </p:cSld>
  <p:clrMapOvr>
    <a:masterClrMapping/>
  </p:clrMapOvr>
  <p:transition spd="med" advTm="1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65CBC-C692-3042-EE6D-617E99947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7DA1D6A4-8F84-89A3-2950-F361E7D970F6}"/>
              </a:ext>
            </a:extLst>
          </p:cNvPr>
          <p:cNvSpPr/>
          <p:nvPr/>
        </p:nvSpPr>
        <p:spPr>
          <a:xfrm>
            <a:off x="1190581" y="4494469"/>
            <a:ext cx="5418603" cy="500419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3DF473D1-DC9B-8D81-D598-0A46AE758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7" y="250829"/>
            <a:ext cx="2550378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Consequences for industry.</a:t>
            </a:r>
            <a:endParaRPr kumimoji="0" lang="en-US" alt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8BA1A282-8934-AA90-3F30-AB11BAF01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31813"/>
            <a:ext cx="9480550" cy="33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Concrete consequences for the European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medtech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industry and its competitiveness.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2" name="Line 4">
            <a:extLst>
              <a:ext uri="{FF2B5EF4-FFF2-40B4-BE49-F238E27FC236}">
                <a16:creationId xmlns:a16="http://schemas.microsoft.com/office/drawing/2014/main" id="{35DC37A8-0F38-611A-450C-CDC549AFD4C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533400"/>
            <a:ext cx="922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A0DE507-0879-3E4A-7768-49F5DB91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" descr="O:\Marketing&amp;Vertrieb\Abbildungen, Bilder, Logos Produkte\0 Logos\Firmenlogos\Firmenlogos\Logos_mitClaim\von Reform Design\jpg_tif\ovesco_innovation_in_scope.jpg">
            <a:extLst>
              <a:ext uri="{FF2B5EF4-FFF2-40B4-BE49-F238E27FC236}">
                <a16:creationId xmlns:a16="http://schemas.microsoft.com/office/drawing/2014/main" id="{5BAF148D-A7BD-4A07-7343-6E0F8C5E0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5" b="24117"/>
          <a:stretch>
            <a:fillRect/>
          </a:stretch>
        </p:blipFill>
        <p:spPr bwMode="auto">
          <a:xfrm>
            <a:off x="7831138" y="6240463"/>
            <a:ext cx="20113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A167C3F-859C-C202-59B6-CA1263F2D66A}"/>
              </a:ext>
            </a:extLst>
          </p:cNvPr>
          <p:cNvSpPr txBox="1"/>
          <p:nvPr/>
        </p:nvSpPr>
        <p:spPr>
          <a:xfrm>
            <a:off x="208805" y="959435"/>
            <a:ext cx="65246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Negative consequences of the MDR for the industry cited in reviewed literature (non-systematic)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3741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118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Increased costs: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85% of companies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perceive increased costs due to MDR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82C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[2]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1182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118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Reduced profitability: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Approximately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60% of companies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see negative impact on profitability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82C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[2]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82C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[5]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1182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118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Portfolio reduction: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About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one-third of companies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state they will almost certainly discontinue at least one product from their current portfolio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82C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[5]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82C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[3]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1182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118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Inability to pass on costs: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Companies are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unable to transfer the increased regulatory costs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their customers, directly affecting their profit margins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82C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[5]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11182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118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Innovation delay: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Nearly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two-thirds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companies report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postponing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innovation activities due to MDR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82C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[5]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3741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741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Almost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50% of companies are dissatisfied with the MDR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with 	only about  35% perceiving it neutrally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182C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[5]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2018711-78EB-6C84-E32B-B9888BB2D88D}"/>
              </a:ext>
            </a:extLst>
          </p:cNvPr>
          <p:cNvSpPr txBox="1"/>
          <p:nvPr/>
        </p:nvSpPr>
        <p:spPr>
          <a:xfrm>
            <a:off x="228600" y="5390450"/>
            <a:ext cx="87942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118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Maci, J.,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1118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Matejicek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118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M., Peter, L., Lefley, F., &amp;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1118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Maresova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118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P. (2024). Medical device regulation and its impact on the industry: A case study of Czech companies. E&amp;M Economics and Management, 27(2), 32-49. Oltmanns, E.,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1118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D'Agosto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118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M., &amp; Spitzenberger, F. (2025). Challenges and inconsistencies in interpreting clinical data requirements under Regulation (EU) 2017/745 for medium-risk, Class IIb non-implantable medical devices. Therapeutic Innovation &amp; Regulatory Science.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3741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118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Daryanani, A. E.,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1118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Maduekwe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118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U. N., Baird, P., &amp; Ehrenfeld, J. M. (2025). The safety of medical devices: The roles of standards organizations and regulatory bodies. Journal of Medical Systems.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3741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1118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Thottunkal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118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S. (2025). Regulatory Stringency and Impacts on Equity and Innovation in Medical Devices: Insights from the EU MDR 2017 and Considerations for the FDA regarding AI. Journal of Regulatory Science.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3741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1182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Trabuco, E. C., &amp; Montori, V. M. (2018). Mesh in pelvic surgery: Regulatory shortcomings and clinical consequences. Commentary in the field of urogynecology.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3741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4B26FCBF-B8C3-7AF2-1C32-EF55CF975455}"/>
              </a:ext>
            </a:extLst>
          </p:cNvPr>
          <p:cNvSpPr/>
          <p:nvPr/>
        </p:nvSpPr>
        <p:spPr>
          <a:xfrm>
            <a:off x="344488" y="4540289"/>
            <a:ext cx="762368" cy="360040"/>
          </a:xfrm>
          <a:prstGeom prst="rightArrow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78ABB7F-CCF3-4355-A838-4B1A77D1D973}"/>
              </a:ext>
            </a:extLst>
          </p:cNvPr>
          <p:cNvSpPr txBox="1"/>
          <p:nvPr/>
        </p:nvSpPr>
        <p:spPr>
          <a:xfrm>
            <a:off x="7014993" y="2276872"/>
            <a:ext cx="29065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Maci</a:t>
            </a:r>
            <a:r>
              <a:rPr lang="de-DE" sz="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J., </a:t>
            </a:r>
            <a:r>
              <a:rPr lang="de-DE" sz="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Matejicek</a:t>
            </a:r>
            <a:r>
              <a:rPr lang="de-DE" sz="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M., Peter, L., </a:t>
            </a:r>
            <a:r>
              <a:rPr lang="de-DE" sz="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Lefley</a:t>
            </a:r>
            <a:r>
              <a:rPr lang="de-DE" sz="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F., &amp; </a:t>
            </a:r>
            <a:r>
              <a:rPr lang="de-DE" sz="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Maresova</a:t>
            </a:r>
            <a:r>
              <a:rPr lang="de-DE" sz="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P. (2024).</a:t>
            </a:r>
          </a:p>
          <a:p>
            <a:pPr algn="l"/>
            <a:r>
              <a:rPr lang="en-US" sz="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Medical device regulation and its impact on the industry: A case study of Czech companies.</a:t>
            </a:r>
          </a:p>
          <a:p>
            <a:pPr algn="l"/>
            <a:r>
              <a:rPr lang="en-US" sz="8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E&amp;M Economics and Management</a:t>
            </a:r>
            <a:r>
              <a:rPr lang="en-US" sz="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8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en-US" sz="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(2), 32–49.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51C0C7AD-B56A-FC71-BF7A-4C69763CD23F}"/>
              </a:ext>
            </a:extLst>
          </p:cNvPr>
          <p:cNvCxnSpPr>
            <a:cxnSpLocks/>
          </p:cNvCxnSpPr>
          <p:nvPr/>
        </p:nvCxnSpPr>
        <p:spPr>
          <a:xfrm flipH="1">
            <a:off x="2216696" y="1271196"/>
            <a:ext cx="4516709" cy="323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D60A08DC-D33A-8578-728E-FF14FFF93382}"/>
              </a:ext>
            </a:extLst>
          </p:cNvPr>
          <p:cNvCxnSpPr>
            <a:cxnSpLocks/>
          </p:cNvCxnSpPr>
          <p:nvPr/>
        </p:nvCxnSpPr>
        <p:spPr>
          <a:xfrm flipH="1">
            <a:off x="3899882" y="1682791"/>
            <a:ext cx="2789870" cy="414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98" name="Picture 2" descr="ai4uni">
            <a:extLst>
              <a:ext uri="{FF2B5EF4-FFF2-40B4-BE49-F238E27FC236}">
                <a16:creationId xmlns:a16="http://schemas.microsoft.com/office/drawing/2014/main" id="{9222C91B-BE04-583B-CCDC-C84BF267C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244" y="3110282"/>
            <a:ext cx="2304256" cy="91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64121F0-4FEE-5430-F7BE-530E4FD60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0704" y="962148"/>
            <a:ext cx="3229659" cy="116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535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1313E-1B54-F38B-3FFA-FCB609220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BE451823-42C8-4328-B03B-85457E816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3235659"/>
            <a:ext cx="638367" cy="654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C5E0DDD-5B39-E8F6-52C2-13D363E40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3235659"/>
            <a:ext cx="6741967" cy="654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Consequences for industry</a:t>
            </a:r>
            <a:endParaRPr kumimoji="0" lang="de-DE" altLang="de-DE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B836F42-C8B9-12E4-2821-E440921B9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2388284"/>
            <a:ext cx="638367" cy="6568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E66C7CCF-474B-2FBA-2599-F676E0832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2388284"/>
            <a:ext cx="6741967" cy="6568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Political motivation for MDR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5075B01F-AA11-B6DF-F6E4-B503E38D5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1556792"/>
            <a:ext cx="638367" cy="6568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B49EFF92-7B08-8374-5356-1A17CDB16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1556792"/>
            <a:ext cx="6741967" cy="6568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Cornerstones </a:t>
            </a:r>
            <a:r>
              <a:rPr kumimoji="0" lang="de-DE" alt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</a:t>
            </a:r>
            <a:r>
              <a:rPr kumimoji="0" lang="de-DE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alt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</a:t>
            </a:r>
            <a:r>
              <a:rPr kumimoji="0" lang="de-DE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European MDR</a:t>
            </a:r>
            <a:endParaRPr kumimoji="0" lang="en-GB" altLang="de-DE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D9541ADE-D619-D32F-ECCE-9B49EDD8E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4092946"/>
            <a:ext cx="638367" cy="6548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2BE8FF97-C8F6-8AC5-B94F-9549166E1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4092946"/>
            <a:ext cx="6741967" cy="6548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Consequences for clinical medicine</a:t>
            </a:r>
            <a:endParaRPr kumimoji="0" lang="de-DE" altLang="de-DE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3DA38A5B-A0F3-D41F-8E84-ECA649CCD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120" y="6222066"/>
            <a:ext cx="1714800" cy="591310"/>
          </a:xfrm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44C0F6F0-F872-FB8F-DA95-69177E531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4933837"/>
            <a:ext cx="638367" cy="654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</a:t>
            </a: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13DEE225-8ECC-BD6D-93A9-336D41952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4933837"/>
            <a:ext cx="6741967" cy="654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Summary and outlook</a:t>
            </a:r>
            <a:endParaRPr kumimoji="0" lang="de-DE" altLang="de-DE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086710"/>
      </p:ext>
    </p:extLst>
  </p:cSld>
  <p:clrMapOvr>
    <a:masterClrMapping/>
  </p:clrMapOvr>
  <p:transition spd="med" advTm="1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45856-03A5-3337-7A1D-FFF7AD757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C96CBC9E-9C58-EA0C-E8AF-28F1F61F7027}"/>
              </a:ext>
            </a:extLst>
          </p:cNvPr>
          <p:cNvSpPr/>
          <p:nvPr/>
        </p:nvSpPr>
        <p:spPr>
          <a:xfrm>
            <a:off x="1136576" y="4653136"/>
            <a:ext cx="5528290" cy="812756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66E7E020-174E-B734-9A99-95F23AD96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7" y="250829"/>
            <a:ext cx="3276538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Consequences for clinical medicine.</a:t>
            </a:r>
            <a:endParaRPr kumimoji="0" lang="en-US" alt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375E042E-859C-C06D-60DA-44FE731E7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31813"/>
            <a:ext cx="9480550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rgbClr val="000000"/>
                </a:solidFill>
              </a:rPr>
              <a:t>Recently multiple scientific medical societies have commented about needed devices being discontinued and device innovation being slowed down.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2" name="Line 4">
            <a:extLst>
              <a:ext uri="{FF2B5EF4-FFF2-40B4-BE49-F238E27FC236}">
                <a16:creationId xmlns:a16="http://schemas.microsoft.com/office/drawing/2014/main" id="{D02D48A6-E8B0-E9EA-38DC-F33E012031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533400"/>
            <a:ext cx="922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E913BDB-E787-AFCF-E868-35C250269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" descr="O:\Marketing&amp;Vertrieb\Abbildungen, Bilder, Logos Produkte\0 Logos\Firmenlogos\Firmenlogos\Logos_mitClaim\von Reform Design\jpg_tif\ovesco_innovation_in_scope.jpg">
            <a:extLst>
              <a:ext uri="{FF2B5EF4-FFF2-40B4-BE49-F238E27FC236}">
                <a16:creationId xmlns:a16="http://schemas.microsoft.com/office/drawing/2014/main" id="{BA0C9CE6-A400-7EEC-9375-557068067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5" b="24117"/>
          <a:stretch>
            <a:fillRect/>
          </a:stretch>
        </p:blipFill>
        <p:spPr bwMode="auto">
          <a:xfrm>
            <a:off x="7831138" y="6240463"/>
            <a:ext cx="20113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D6AE605-D587-1A3A-4BC0-A08E6E03C66D}"/>
              </a:ext>
            </a:extLst>
          </p:cNvPr>
          <p:cNvSpPr txBox="1"/>
          <p:nvPr/>
        </p:nvSpPr>
        <p:spPr>
          <a:xfrm>
            <a:off x="208804" y="1233328"/>
            <a:ext cx="6867532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egative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impacts of the MDR on medical care: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741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Massive reduction in available medical devices:</a:t>
            </a:r>
            <a:b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According to one estimate, due to the MDR, approximately 50% of all medical devices will be removed from the market and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30% of manufacturers will not survive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potentially risking patient access to needed devices </a:t>
            </a:r>
            <a:r>
              <a:rPr lang="en-US" sz="1400" b="0" i="0" dirty="0">
                <a:solidFill>
                  <a:srgbClr val="3182C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[3]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800" b="1" i="0" dirty="0">
              <a:solidFill>
                <a:srgbClr val="1118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Discontinuation of essential legacy devices:</a:t>
            </a:r>
            <a:b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increased costs and prolonged approval timelines have resulted in market contractions and the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discontinuation of essential legacy devices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which can limit access to life-saving or well-established treatments </a:t>
            </a:r>
            <a:r>
              <a:rPr lang="en-US" sz="1400" b="0" i="0" dirty="0">
                <a:solidFill>
                  <a:srgbClr val="3182C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[4]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800" b="0" i="0" dirty="0">
              <a:solidFill>
                <a:srgbClr val="37415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Barriers to patient access, especially for underserved populations:</a:t>
            </a:r>
            <a:b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Cost-driven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product rationalization could especially hurt underserved populations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as manufacturers may discontinue less profitable products that are nonetheless medically necessary </a:t>
            </a:r>
            <a:r>
              <a:rPr lang="en-US" sz="1400" b="0" i="0" dirty="0">
                <a:solidFill>
                  <a:srgbClr val="3182C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[3]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7415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These points show that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MDR not only affects the industry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but 	also has direct,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quantifiable negative consequences for medical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care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patient access to devices.</a:t>
            </a:r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B010FCFE-52E9-3CD1-A1CD-39E59CE076D2}"/>
              </a:ext>
            </a:extLst>
          </p:cNvPr>
          <p:cNvSpPr/>
          <p:nvPr/>
        </p:nvSpPr>
        <p:spPr>
          <a:xfrm>
            <a:off x="295343" y="4834790"/>
            <a:ext cx="762368" cy="360040"/>
          </a:xfrm>
          <a:prstGeom prst="rightArrow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B453382-4047-ED7B-D689-5C7D403A6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179" y="1277930"/>
            <a:ext cx="2504341" cy="1693845"/>
          </a:xfrm>
          <a:prstGeom prst="rect">
            <a:avLst/>
          </a:prstGeom>
        </p:spPr>
      </p:pic>
      <p:pic>
        <p:nvPicPr>
          <p:cNvPr id="17410" name="Picture 2" descr="University Hospital Tübingen">
            <a:extLst>
              <a:ext uri="{FF2B5EF4-FFF2-40B4-BE49-F238E27FC236}">
                <a16:creationId xmlns:a16="http://schemas.microsoft.com/office/drawing/2014/main" id="{DE6C45F4-D1D3-AB54-77A1-52EE779B8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945" y="2971775"/>
            <a:ext cx="2490575" cy="132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86D7089-AEFA-BE90-7F70-4047462DC6C8}"/>
              </a:ext>
            </a:extLst>
          </p:cNvPr>
          <p:cNvSpPr txBox="1"/>
          <p:nvPr/>
        </p:nvSpPr>
        <p:spPr>
          <a:xfrm>
            <a:off x="7076336" y="4065051"/>
            <a:ext cx="32052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Tuebingen University Hospital (</a:t>
            </a:r>
            <a:r>
              <a:rPr lang="de-DE" sz="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symbolical</a:t>
            </a:r>
            <a:r>
              <a:rPr lang="de-DE" sz="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78421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33135-E53C-2F7B-77E1-0B05CF3F4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3B1C9C40-54E6-56B9-30AF-26C0D3038703}"/>
              </a:ext>
            </a:extLst>
          </p:cNvPr>
          <p:cNvSpPr/>
          <p:nvPr/>
        </p:nvSpPr>
        <p:spPr>
          <a:xfrm>
            <a:off x="1134439" y="4979317"/>
            <a:ext cx="5347582" cy="1227286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3EB41066-B90D-05AF-C64E-EDECF9D3370D}"/>
              </a:ext>
            </a:extLst>
          </p:cNvPr>
          <p:cNvSpPr/>
          <p:nvPr/>
        </p:nvSpPr>
        <p:spPr>
          <a:xfrm>
            <a:off x="302201" y="4979316"/>
            <a:ext cx="762368" cy="360040"/>
          </a:xfrm>
          <a:prstGeom prst="rightArrow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7E53FF04-9E2B-1777-1E92-A67466DF7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7" y="250829"/>
            <a:ext cx="3276538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Consequences for clinical medicine.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3EA34AAB-40FD-7D1F-89E6-356D75DB8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31813"/>
            <a:ext cx="9480550" cy="33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rgbClr val="000000"/>
                </a:solidFill>
              </a:rPr>
              <a:t>Device availability has become a criticized issue, especially in rare diseases.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2" name="Line 4">
            <a:extLst>
              <a:ext uri="{FF2B5EF4-FFF2-40B4-BE49-F238E27FC236}">
                <a16:creationId xmlns:a16="http://schemas.microsoft.com/office/drawing/2014/main" id="{7A4328D0-8623-F78E-566E-C1A458392EA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533400"/>
            <a:ext cx="922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94E457B-EB04-AAC3-A0AD-1F86BB55F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FFDC-A73B-408C-97E7-70D17550813C}" type="slidenum">
              <a: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" descr="O:\Marketing&amp;Vertrieb\Abbildungen, Bilder, Logos Produkte\0 Logos\Firmenlogos\Firmenlogos\Logos_mitClaim\von Reform Design\jpg_tif\ovesco_innovation_in_scope.jpg">
            <a:extLst>
              <a:ext uri="{FF2B5EF4-FFF2-40B4-BE49-F238E27FC236}">
                <a16:creationId xmlns:a16="http://schemas.microsoft.com/office/drawing/2014/main" id="{64B87264-A6C3-4B5C-6B02-884D37BBE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5" b="24117"/>
          <a:stretch>
            <a:fillRect/>
          </a:stretch>
        </p:blipFill>
        <p:spPr bwMode="auto">
          <a:xfrm>
            <a:off x="7831138" y="6240463"/>
            <a:ext cx="20113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D0AC336-897C-A5AE-5DBE-8A97667C93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438" y="1868484"/>
            <a:ext cx="6229583" cy="282493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F682C2A-CD31-EE25-7A62-44F2B71705D7}"/>
              </a:ext>
            </a:extLst>
          </p:cNvPr>
          <p:cNvSpPr txBox="1"/>
          <p:nvPr/>
        </p:nvSpPr>
        <p:spPr>
          <a:xfrm>
            <a:off x="1081421" y="4979316"/>
            <a:ext cx="54006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Conclusion by the authors: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This highlights the unintended consequences of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stringent medical device regulations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leading to their unavailability for beneficial procedures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or complicated administrative processes, even as these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devices remain available outside the EU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DE6BC14-60A3-16E4-3608-7A22E353A971}"/>
              </a:ext>
            </a:extLst>
          </p:cNvPr>
          <p:cNvSpPr txBox="1"/>
          <p:nvPr/>
        </p:nvSpPr>
        <p:spPr>
          <a:xfrm>
            <a:off x="252438" y="1041590"/>
            <a:ext cx="91963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Congenital diaphragmatic hernia </a:t>
            </a:r>
            <a:r>
              <a:rPr lang="en-US" b="0" dirty="0"/>
              <a:t>(CDH) is a </a:t>
            </a:r>
            <a:r>
              <a:rPr lang="en-US" dirty="0"/>
              <a:t>congenital anomaly </a:t>
            </a:r>
            <a:r>
              <a:rPr lang="en-US" b="0" dirty="0"/>
              <a:t>with high mortality and morbidity</a:t>
            </a:r>
          </a:p>
          <a:p>
            <a:r>
              <a:rPr lang="en-US" b="0" dirty="0"/>
              <a:t>mainly due to pulmonary hypoplasia and hypertension. Temporary </a:t>
            </a:r>
            <a:r>
              <a:rPr lang="en-US" dirty="0"/>
              <a:t>fetal tracheal occlusion </a:t>
            </a:r>
            <a:r>
              <a:rPr lang="en-US" b="0" dirty="0"/>
              <a:t>to promote prenatal</a:t>
            </a:r>
          </a:p>
          <a:p>
            <a:r>
              <a:rPr lang="en-US" b="0" dirty="0"/>
              <a:t>lung growth may </a:t>
            </a:r>
            <a:r>
              <a:rPr lang="en-US" dirty="0"/>
              <a:t>improve survival</a:t>
            </a:r>
            <a:r>
              <a:rPr lang="en-US" b="0" dirty="0"/>
              <a:t>.</a:t>
            </a:r>
            <a:endParaRPr lang="de-DE" b="0" dirty="0"/>
          </a:p>
        </p:txBody>
      </p:sp>
      <p:sp>
        <p:nvSpPr>
          <p:cNvPr id="15" name="Legende: mit gebogener Linie 14">
            <a:extLst>
              <a:ext uri="{FF2B5EF4-FFF2-40B4-BE49-F238E27FC236}">
                <a16:creationId xmlns:a16="http://schemas.microsoft.com/office/drawing/2014/main" id="{11410A4E-622F-3C0E-73AE-AF3026CB1753}"/>
              </a:ext>
            </a:extLst>
          </p:cNvPr>
          <p:cNvSpPr/>
          <p:nvPr/>
        </p:nvSpPr>
        <p:spPr>
          <a:xfrm>
            <a:off x="6825207" y="1886290"/>
            <a:ext cx="2520281" cy="462590"/>
          </a:xfrm>
          <a:prstGeom prst="borderCallout2">
            <a:avLst>
              <a:gd name="adj1" fmla="val 15681"/>
              <a:gd name="adj2" fmla="val -5027"/>
              <a:gd name="adj3" fmla="val 13451"/>
              <a:gd name="adj4" fmla="val -9839"/>
              <a:gd name="adj5" fmla="val 69025"/>
              <a:gd name="adj6" fmla="val -22234"/>
            </a:avLst>
          </a:prstGeom>
          <a:solidFill>
            <a:srgbClr val="BBE0E3"/>
          </a:solidFill>
          <a:ln w="25400" cap="flat" cmpd="sng" algn="ctr">
            <a:solidFill>
              <a:srgbClr val="BBE0E3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</a:rPr>
              <a:t>S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urveyed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50 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fetal surgery centers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worldwide</a:t>
            </a:r>
            <a:endParaRPr kumimoji="0" lang="de-DE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Legende: mit gebogener Linie 15">
            <a:extLst>
              <a:ext uri="{FF2B5EF4-FFF2-40B4-BE49-F238E27FC236}">
                <a16:creationId xmlns:a16="http://schemas.microsoft.com/office/drawing/2014/main" id="{23FD5E31-57CA-C857-FC61-EEE7A47CD22D}"/>
              </a:ext>
            </a:extLst>
          </p:cNvPr>
          <p:cNvSpPr/>
          <p:nvPr/>
        </p:nvSpPr>
        <p:spPr>
          <a:xfrm>
            <a:off x="6825207" y="2564904"/>
            <a:ext cx="2520281" cy="584810"/>
          </a:xfrm>
          <a:prstGeom prst="borderCallout2">
            <a:avLst>
              <a:gd name="adj1" fmla="val 15681"/>
              <a:gd name="adj2" fmla="val -5027"/>
              <a:gd name="adj3" fmla="val 13451"/>
              <a:gd name="adj4" fmla="val -9839"/>
              <a:gd name="adj5" fmla="val 69025"/>
              <a:gd name="adj6" fmla="val -22234"/>
            </a:avLst>
          </a:prstGeom>
          <a:solidFill>
            <a:srgbClr val="BBE0E3"/>
          </a:solidFill>
          <a:ln w="25400" cap="flat" cmpd="sng" algn="ctr">
            <a:solidFill>
              <a:srgbClr val="BBE0E3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</a:rPr>
              <a:t>All balloons </a:t>
            </a: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in Europe are expired</a:t>
            </a:r>
            <a:r>
              <a:rPr lang="en-US" sz="1200" kern="0" dirty="0">
                <a:solidFill>
                  <a:srgbClr val="000000"/>
                </a:solidFill>
                <a:latin typeface="Arial"/>
              </a:rPr>
              <a:t>. Supply issues exist in Australasia and South-America</a:t>
            </a:r>
            <a:endParaRPr kumimoji="0" lang="de-DE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Legende: mit gebogener Linie 16">
            <a:extLst>
              <a:ext uri="{FF2B5EF4-FFF2-40B4-BE49-F238E27FC236}">
                <a16:creationId xmlns:a16="http://schemas.microsoft.com/office/drawing/2014/main" id="{67DBFA22-23EB-922F-EE8E-FDD1D5DD4F5F}"/>
              </a:ext>
            </a:extLst>
          </p:cNvPr>
          <p:cNvSpPr/>
          <p:nvPr/>
        </p:nvSpPr>
        <p:spPr>
          <a:xfrm>
            <a:off x="6825206" y="3356992"/>
            <a:ext cx="2520281" cy="460750"/>
          </a:xfrm>
          <a:prstGeom prst="borderCallout2">
            <a:avLst>
              <a:gd name="adj1" fmla="val 15681"/>
              <a:gd name="adj2" fmla="val -5027"/>
              <a:gd name="adj3" fmla="val 13451"/>
              <a:gd name="adj4" fmla="val -9839"/>
              <a:gd name="adj5" fmla="val 69025"/>
              <a:gd name="adj6" fmla="val -22234"/>
            </a:avLst>
          </a:prstGeom>
          <a:solidFill>
            <a:srgbClr val="BBE0E3"/>
          </a:solidFill>
          <a:ln w="25400" cap="flat" cmpd="sng" algn="ctr">
            <a:solidFill>
              <a:srgbClr val="BBE0E3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</a:rPr>
              <a:t>Some centers </a:t>
            </a: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manage shortages by importing </a:t>
            </a:r>
            <a:r>
              <a:rPr lang="en-US" sz="1200" kern="0" dirty="0">
                <a:solidFill>
                  <a:srgbClr val="000000"/>
                </a:solidFill>
                <a:latin typeface="Arial"/>
              </a:rPr>
              <a:t>from other countries</a:t>
            </a:r>
            <a:endParaRPr kumimoji="0" lang="de-DE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7A84FE8-F3BC-A625-0762-7F614435D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7256" y="4211394"/>
            <a:ext cx="1914788" cy="199520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87079D4-B9AC-F817-C267-35868F971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2422" y="3904127"/>
            <a:ext cx="2304256" cy="27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7489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004B5-8956-E285-3F96-BDD9A689D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29CD4B59-A09D-7E91-2768-C38CBA2FC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7" y="250829"/>
            <a:ext cx="3276538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eaLnBrk="0" hangingPunct="0">
              <a:defRPr/>
            </a:pPr>
            <a:r>
              <a:rPr lang="en-US" altLang="de-DE" sz="1400" b="1" kern="0" dirty="0">
                <a:solidFill>
                  <a:srgbClr val="000000"/>
                </a:solidFill>
              </a:rPr>
              <a:t>Consequences for clinical medicine.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733562A6-64A3-522F-DC41-6FB48D1F2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31813"/>
            <a:ext cx="9480550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rgbClr val="000000"/>
                </a:solidFill>
              </a:rPr>
              <a:t>M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edical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societies from a range of clinical specialties have publicly voiced concrete concerns about the impact of the MDR.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2" name="Line 4">
            <a:extLst>
              <a:ext uri="{FF2B5EF4-FFF2-40B4-BE49-F238E27FC236}">
                <a16:creationId xmlns:a16="http://schemas.microsoft.com/office/drawing/2014/main" id="{500B4EB3-61EB-925F-A9EF-F2A607326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533400"/>
            <a:ext cx="922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032586C-9729-2A24-C756-BBD054AA9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FFDC-A73B-408C-97E7-70D17550813C}" type="slidenum">
              <a: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" descr="O:\Marketing&amp;Vertrieb\Abbildungen, Bilder, Logos Produkte\0 Logos\Firmenlogos\Firmenlogos\Logos_mitClaim\von Reform Design\jpg_tif\ovesco_innovation_in_scope.jpg">
            <a:extLst>
              <a:ext uri="{FF2B5EF4-FFF2-40B4-BE49-F238E27FC236}">
                <a16:creationId xmlns:a16="http://schemas.microsoft.com/office/drawing/2014/main" id="{5DF28BEF-0232-D20B-3F5F-C25354BBB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5" b="24117"/>
          <a:stretch>
            <a:fillRect/>
          </a:stretch>
        </p:blipFill>
        <p:spPr bwMode="auto">
          <a:xfrm>
            <a:off x="7831138" y="6240463"/>
            <a:ext cx="20113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42A5FF6-07A5-45F3-7341-EF492DC1199F}"/>
              </a:ext>
            </a:extLst>
          </p:cNvPr>
          <p:cNvSpPr txBox="1"/>
          <p:nvPr/>
        </p:nvSpPr>
        <p:spPr>
          <a:xfrm>
            <a:off x="221063" y="1395952"/>
            <a:ext cx="9480550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400" b="1" dirty="0">
                <a:solidFill>
                  <a:srgbClr val="111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400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German Society for </a:t>
            </a:r>
            <a:r>
              <a:rPr lang="en-US" sz="1400" b="1" i="0" dirty="0" err="1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Orthopaedics</a:t>
            </a:r>
            <a:r>
              <a:rPr lang="en-US" sz="1400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Trauma Surgery (DGOU):</a:t>
            </a:r>
            <a:endParaRPr lang="en-US" sz="1400" b="0" i="0" dirty="0">
              <a:solidFill>
                <a:srgbClr val="37415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DGOU has repeatedly pointed out that</a:t>
            </a:r>
            <a:r>
              <a:rPr lang="en-US" sz="1400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special implants and niche products 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disappearing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from the market because the costs and effort for MDR certification are too high for manufacturers.</a:t>
            </a:r>
          </a:p>
          <a:p>
            <a:pPr algn="l"/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Quote: </a:t>
            </a:r>
            <a:r>
              <a:rPr lang="en-US" sz="1400" b="0" i="1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“The care of patients with rare diseases or complex injuries is at risk because important special implants are no longer available.”</a:t>
            </a:r>
          </a:p>
          <a:p>
            <a:pPr algn="l">
              <a:buNone/>
            </a:pPr>
            <a:endParaRPr lang="en-US" sz="800" b="1" i="0" dirty="0">
              <a:solidFill>
                <a:srgbClr val="1118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None/>
            </a:pPr>
            <a:r>
              <a:rPr lang="en-US" sz="1400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German Society of Cardiology (DGK):</a:t>
            </a:r>
            <a:endParaRPr lang="en-US" sz="1400" b="0" i="0" dirty="0">
              <a:solidFill>
                <a:srgbClr val="37415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DGK has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warned of shortages of certain pacemakers, catheters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 other cardiological specialty products.</a:t>
            </a:r>
          </a:p>
          <a:p>
            <a:pPr algn="l"/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Quote: </a:t>
            </a:r>
            <a:r>
              <a:rPr lang="en-US" sz="1400" b="0" i="1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“The MDR is leading to proven products being withdrawn from the market because recertification is no longer economically viable.”</a:t>
            </a:r>
          </a:p>
          <a:p>
            <a:pPr algn="l"/>
            <a:endParaRPr lang="en-US" sz="800" b="0" i="0" dirty="0">
              <a:solidFill>
                <a:srgbClr val="37415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None/>
            </a:pPr>
            <a:r>
              <a:rPr lang="en-US" sz="1400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German Society for Pediatric Surgery (DGKCH):</a:t>
            </a:r>
            <a:endParaRPr lang="en-US" sz="1400" b="0" i="0" dirty="0">
              <a:solidFill>
                <a:srgbClr val="37415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DGKCH has specifically highlighted the problem with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pediatric implants and instruments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which are often only needed in small quantities.</a:t>
            </a:r>
          </a:p>
          <a:p>
            <a:pPr algn="l"/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Quote: </a:t>
            </a:r>
            <a:r>
              <a:rPr lang="en-US" sz="1400" b="0" i="1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“For many special pediatric implants, there are no alternatives. If these products are discontinued, the care of young patients is at risk.”</a:t>
            </a:r>
          </a:p>
          <a:p>
            <a:pPr algn="l">
              <a:buNone/>
            </a:pPr>
            <a:endParaRPr lang="en-US" sz="800" b="1" i="0" dirty="0">
              <a:solidFill>
                <a:srgbClr val="1118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None/>
            </a:pPr>
            <a:r>
              <a:rPr lang="en-US" sz="1400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European Society of Cardiology (ESC):</a:t>
            </a:r>
            <a:endParaRPr lang="en-US" sz="1400" b="0" i="0" dirty="0">
              <a:solidFill>
                <a:srgbClr val="37415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ESC has expressed similar concerns at the European level and, in statements, pointed to the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risk of supply shortages and barriers to innovation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CB6559C-B39D-AE9F-C699-C94EE0FB1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5970181"/>
            <a:ext cx="2304256" cy="290912"/>
          </a:xfrm>
          <a:prstGeom prst="rect">
            <a:avLst/>
          </a:prstGeom>
        </p:spPr>
      </p:pic>
      <p:pic>
        <p:nvPicPr>
          <p:cNvPr id="9220" name="Picture 4" descr="Kardiologie - Herz ...">
            <a:extLst>
              <a:ext uri="{FF2B5EF4-FFF2-40B4-BE49-F238E27FC236}">
                <a16:creationId xmlns:a16="http://schemas.microsoft.com/office/drawing/2014/main" id="{5E88B93F-1005-822D-20D9-01F6DFFD6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68" y="5946404"/>
            <a:ext cx="1111505" cy="34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European Society of Cardiology – Wikipedia">
            <a:extLst>
              <a:ext uri="{FF2B5EF4-FFF2-40B4-BE49-F238E27FC236}">
                <a16:creationId xmlns:a16="http://schemas.microsoft.com/office/drawing/2014/main" id="{FA492974-2813-76C4-F709-CADB909CD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133" y="5804523"/>
            <a:ext cx="1453133" cy="87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DGKCH: Kindgerechte chirurgische Versorgung in Deutschland darf durch die  Reform nicht auf der Kippe stehen - BDC|Online">
            <a:extLst>
              <a:ext uri="{FF2B5EF4-FFF2-40B4-BE49-F238E27FC236}">
                <a16:creationId xmlns:a16="http://schemas.microsoft.com/office/drawing/2014/main" id="{7D5190BC-C403-2CC8-7AB4-6D5756EE3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66" y="5612491"/>
            <a:ext cx="1675799" cy="111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10133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B5CF2-A277-05A9-91CA-E516819C4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F8BA93D2-C291-6D4A-53FF-ADA3C9917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3235659"/>
            <a:ext cx="638367" cy="654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5634486-A486-FA12-8D40-1AE765D2B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3235659"/>
            <a:ext cx="6741967" cy="654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Consequences for industry</a:t>
            </a:r>
            <a:endParaRPr kumimoji="0" lang="de-DE" altLang="de-DE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FA9637F-0C56-64EF-A1DC-C589ADD71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2388284"/>
            <a:ext cx="638367" cy="6568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61551768-82A7-3E26-E1F8-1B8326501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2388284"/>
            <a:ext cx="6741967" cy="6568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Political motivation for MDR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C12578F9-2439-D40A-E893-83B6D6334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1556792"/>
            <a:ext cx="638367" cy="6568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3BA2D61E-9E4D-F02E-0072-59261030D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1556792"/>
            <a:ext cx="6741967" cy="6568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Cornerstones </a:t>
            </a:r>
            <a:r>
              <a:rPr kumimoji="0" lang="de-DE" alt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</a:t>
            </a:r>
            <a:r>
              <a:rPr kumimoji="0" lang="de-DE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alt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</a:t>
            </a:r>
            <a:r>
              <a:rPr kumimoji="0" lang="de-DE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European MDR</a:t>
            </a:r>
            <a:endParaRPr kumimoji="0" lang="en-GB" altLang="de-DE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2D3E83CD-1EA1-01AF-264B-BCE5135F7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4092946"/>
            <a:ext cx="638367" cy="654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A584C67E-703C-9A26-76EC-0C8193E9A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4092946"/>
            <a:ext cx="6741967" cy="654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Consequences for clinical medicine</a:t>
            </a:r>
            <a:endParaRPr kumimoji="0" lang="de-DE" altLang="de-DE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41F8D97-E5A5-8207-1C55-BC5D87DAA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120" y="6222066"/>
            <a:ext cx="1714800" cy="591310"/>
          </a:xfrm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696EE0B1-24FE-6C45-D51B-2DC0C8262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4933837"/>
            <a:ext cx="638367" cy="6548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</a:t>
            </a: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0D6A6C66-BD14-E18A-9449-2A07888A9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4933837"/>
            <a:ext cx="6741967" cy="6548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Summary and outlook</a:t>
            </a:r>
            <a:endParaRPr kumimoji="0" lang="de-DE" altLang="de-DE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698008"/>
      </p:ext>
    </p:extLst>
  </p:cSld>
  <p:clrMapOvr>
    <a:masterClrMapping/>
  </p:clrMapOvr>
  <p:transition spd="med" advTm="10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881F1-C4D6-37D4-8D69-4479DA3B8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81C44C1E-4F81-2C31-0050-43AE6CD98C95}"/>
              </a:ext>
            </a:extLst>
          </p:cNvPr>
          <p:cNvSpPr/>
          <p:nvPr/>
        </p:nvSpPr>
        <p:spPr>
          <a:xfrm>
            <a:off x="1280592" y="5208532"/>
            <a:ext cx="5528290" cy="812756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report calls for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better certification timelines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more efficient regulatory processes, and </a:t>
            </a:r>
            <a:r>
              <a:rPr kumimoji="0" lang="en-US" sz="14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clearer documentation requirements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support innovation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ensure the continued availability of medical devices in Europe 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A568F6F9-EE23-05CE-CFFC-4F748FDC1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7" y="250829"/>
            <a:ext cx="2115964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Summary and outlook.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EC224630-009D-99B0-BA34-6C84F265D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31813"/>
            <a:ext cx="9480550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 survey of the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medtach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association MedTech Europe comes to negative conclusions about MDR and calls regulators to action.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2" name="Line 4">
            <a:extLst>
              <a:ext uri="{FF2B5EF4-FFF2-40B4-BE49-F238E27FC236}">
                <a16:creationId xmlns:a16="http://schemas.microsoft.com/office/drawing/2014/main" id="{F7252A19-B30D-2A64-D44D-E3800AE65D2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533400"/>
            <a:ext cx="922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BC02129-4792-CDF0-B76E-24E4EA2F1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" descr="O:\Marketing&amp;Vertrieb\Abbildungen, Bilder, Logos Produkte\0 Logos\Firmenlogos\Firmenlogos\Logos_mitClaim\von Reform Design\jpg_tif\ovesco_innovation_in_scope.jpg">
            <a:extLst>
              <a:ext uri="{FF2B5EF4-FFF2-40B4-BE49-F238E27FC236}">
                <a16:creationId xmlns:a16="http://schemas.microsoft.com/office/drawing/2014/main" id="{73659E61-8B0B-51D5-7F66-51D36340B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5" b="24117"/>
          <a:stretch>
            <a:fillRect/>
          </a:stretch>
        </p:blipFill>
        <p:spPr bwMode="auto">
          <a:xfrm>
            <a:off x="7831138" y="6240463"/>
            <a:ext cx="20113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69BD3AC7-D3C6-76F7-9C01-209B542FC656}"/>
              </a:ext>
            </a:extLst>
          </p:cNvPr>
          <p:cNvSpPr/>
          <p:nvPr/>
        </p:nvSpPr>
        <p:spPr>
          <a:xfrm>
            <a:off x="356325" y="5397652"/>
            <a:ext cx="762368" cy="360040"/>
          </a:xfrm>
          <a:prstGeom prst="rightArrow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298B141-8C8A-0861-B9A8-C21501590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371" y="1336230"/>
            <a:ext cx="2375492" cy="363811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5837C5E-A1B4-61B0-520C-B45E386520AE}"/>
              </a:ext>
            </a:extLst>
          </p:cNvPr>
          <p:cNvSpPr txBox="1"/>
          <p:nvPr/>
        </p:nvSpPr>
        <p:spPr>
          <a:xfrm>
            <a:off x="272480" y="1336230"/>
            <a:ext cx="684076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1400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Significant Increase in Costs and Regulatory Burden: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The has led to a substantial rise in certification and maintenance costs—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often up to 100% higher </a:t>
            </a:r>
            <a:r>
              <a:rPr lang="en-US" sz="140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 under previous directives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Personnel costs, Notified Body fees, and ongoing compliance expenses have all increased,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especially impacting SMEs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buFont typeface="+mj-lt"/>
              <a:buAutoNum type="arabicPeriod"/>
            </a:pPr>
            <a:endParaRPr lang="en-US" sz="800" b="1" i="0" dirty="0">
              <a:solidFill>
                <a:srgbClr val="1118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sz="1400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Longer and More Complex Certification Processes: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The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average time 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complete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certification (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QMS and TDA) is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18–22 months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This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prolongs market access 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new products. </a:t>
            </a:r>
          </a:p>
          <a:p>
            <a:pPr algn="l">
              <a:buFont typeface="+mj-lt"/>
              <a:buAutoNum type="arabicPeriod"/>
            </a:pPr>
            <a:endParaRPr lang="en-US" sz="800" b="1" i="0" dirty="0">
              <a:solidFill>
                <a:srgbClr val="1118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sz="1400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Negative Impact on Innovation and Market Access: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The attractiveness of the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 as the first launch market for new devices 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has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dropped significantly</a:t>
            </a:r>
            <a:r>
              <a:rPr lang="en-US" sz="1400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ompanies increasingly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choosing other regions 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initial product launches, and innovation activities are declining. </a:t>
            </a:r>
          </a:p>
          <a:p>
            <a:pPr algn="l">
              <a:buFont typeface="+mj-lt"/>
              <a:buAutoNum type="arabicPeriod"/>
            </a:pPr>
            <a:endParaRPr lang="en-US" sz="800" b="1" i="0" dirty="0">
              <a:solidFill>
                <a:srgbClr val="1118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+mj-lt"/>
              <a:buAutoNum type="arabicPeriod"/>
            </a:pPr>
            <a:r>
              <a:rPr lang="en-US" sz="1400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Challenges in Regulatory Compliance and Staffing: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There is a notable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shortage of qualified regulatory affairs professionals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particularly for SMEs. The complexity of the new regulations makes compliance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access to Notified Bodies 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more difficult.</a:t>
            </a:r>
          </a:p>
        </p:txBody>
      </p:sp>
    </p:spTree>
    <p:extLst>
      <p:ext uri="{BB962C8B-B14F-4D97-AF65-F5344CB8AC3E}">
        <p14:creationId xmlns:p14="http://schemas.microsoft.com/office/powerpoint/2010/main" val="154998886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05952-C15F-5BAF-7713-09DD4FBDA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7C0A397D-BAAE-C0DC-0F18-4675190BC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7" y="250829"/>
            <a:ext cx="2125582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Summary and outlook-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4C06D876-AD75-F701-1D9A-15BC1F03A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31813"/>
            <a:ext cx="9480550" cy="33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Average certification times and cost under MDR have reached a problematic level.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2" name="Line 4">
            <a:extLst>
              <a:ext uri="{FF2B5EF4-FFF2-40B4-BE49-F238E27FC236}">
                <a16:creationId xmlns:a16="http://schemas.microsoft.com/office/drawing/2014/main" id="{701597EF-8484-8D39-4085-0513CA8207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533400"/>
            <a:ext cx="922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C644C0F-3D0D-27B1-45E7-D9493B55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" descr="O:\Marketing&amp;Vertrieb\Abbildungen, Bilder, Logos Produkte\0 Logos\Firmenlogos\Firmenlogos\Logos_mitClaim\von Reform Design\jpg_tif\ovesco_innovation_in_scope.jpg">
            <a:extLst>
              <a:ext uri="{FF2B5EF4-FFF2-40B4-BE49-F238E27FC236}">
                <a16:creationId xmlns:a16="http://schemas.microsoft.com/office/drawing/2014/main" id="{17918FD2-F8CD-43FB-873E-6A26C41CA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5" b="24117"/>
          <a:stretch>
            <a:fillRect/>
          </a:stretch>
        </p:blipFill>
        <p:spPr bwMode="auto">
          <a:xfrm>
            <a:off x="7831138" y="6240463"/>
            <a:ext cx="20113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F387A70-C641-5B4F-7A8E-36B05AEAE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660" y="1034374"/>
            <a:ext cx="5633713" cy="309634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46C814F-D086-7EE9-AD9B-91D0ABB0888C}"/>
              </a:ext>
            </a:extLst>
          </p:cNvPr>
          <p:cNvSpPr txBox="1"/>
          <p:nvPr/>
        </p:nvSpPr>
        <p:spPr>
          <a:xfrm>
            <a:off x="854466" y="1062565"/>
            <a:ext cx="57528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Average MD certification time – QMS and TDA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58BC618-2656-13EF-7B89-8A1061BD0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4968" y="3783382"/>
            <a:ext cx="1032780" cy="23722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45CE15A-D42D-1D8F-A20C-8E9DA5B0C9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1112" y="1035644"/>
            <a:ext cx="3672408" cy="32696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8A2C36C-92FE-0F4A-D1BA-D8EAC446C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3120" y="3933056"/>
            <a:ext cx="1032780" cy="237221"/>
          </a:xfrm>
          <a:prstGeom prst="rect">
            <a:avLst/>
          </a:prstGeom>
        </p:spPr>
      </p:pic>
      <p:sp>
        <p:nvSpPr>
          <p:cNvPr id="19" name="Legende: mit gebogener Linie 18">
            <a:extLst>
              <a:ext uri="{FF2B5EF4-FFF2-40B4-BE49-F238E27FC236}">
                <a16:creationId xmlns:a16="http://schemas.microsoft.com/office/drawing/2014/main" id="{C8F9EF17-90F2-BA80-2BD5-9CE59B790791}"/>
              </a:ext>
            </a:extLst>
          </p:cNvPr>
          <p:cNvSpPr/>
          <p:nvPr/>
        </p:nvSpPr>
        <p:spPr>
          <a:xfrm>
            <a:off x="5961112" y="4375052"/>
            <a:ext cx="3487688" cy="1646236"/>
          </a:xfrm>
          <a:prstGeom prst="borderCallout2">
            <a:avLst>
              <a:gd name="adj1" fmla="val 17783"/>
              <a:gd name="adj2" fmla="val 102196"/>
              <a:gd name="adj3" fmla="val -24758"/>
              <a:gd name="adj4" fmla="val 109206"/>
              <a:gd name="adj5" fmla="val -98329"/>
              <a:gd name="adj6" fmla="val 91002"/>
            </a:avLst>
          </a:prstGeom>
          <a:solidFill>
            <a:srgbClr val="BBE0E3"/>
          </a:solidFill>
          <a:ln w="25400" cap="flat" cmpd="sng" algn="ctr">
            <a:solidFill>
              <a:srgbClr val="BBE0E3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</a:rPr>
              <a:t>Variables such as </a:t>
            </a: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number of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devices covered by the QMS certificate </a:t>
            </a:r>
            <a:r>
              <a:rPr lang="en-US" sz="1200" kern="0" dirty="0">
                <a:solidFill>
                  <a:srgbClr val="000000"/>
                </a:solidFill>
                <a:latin typeface="Arial"/>
              </a:rPr>
              <a:t>should be considered. There is high </a:t>
            </a: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variability in the certificate costs </a:t>
            </a:r>
            <a:r>
              <a:rPr lang="en-US" sz="1200" kern="0" dirty="0">
                <a:solidFill>
                  <a:srgbClr val="000000"/>
                </a:solidFill>
                <a:latin typeface="Arial"/>
              </a:rPr>
              <a:t>provided.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kern="0" dirty="0">
              <a:solidFill>
                <a:srgbClr val="000000"/>
              </a:solidFill>
              <a:latin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Especially cost for TD assessment have become barriers for SME’s.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Pfeil: nach rechts 19">
            <a:extLst>
              <a:ext uri="{FF2B5EF4-FFF2-40B4-BE49-F238E27FC236}">
                <a16:creationId xmlns:a16="http://schemas.microsoft.com/office/drawing/2014/main" id="{7ED8022E-AAD9-78E6-E102-CFCD93A4D2B6}"/>
              </a:ext>
            </a:extLst>
          </p:cNvPr>
          <p:cNvSpPr/>
          <p:nvPr/>
        </p:nvSpPr>
        <p:spPr>
          <a:xfrm>
            <a:off x="5991784" y="5412816"/>
            <a:ext cx="360041" cy="288032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de-DE" sz="12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Legende: mit gebogener Linie 20">
            <a:extLst>
              <a:ext uri="{FF2B5EF4-FFF2-40B4-BE49-F238E27FC236}">
                <a16:creationId xmlns:a16="http://schemas.microsoft.com/office/drawing/2014/main" id="{C8712681-9EBF-7C5E-96B6-3F6387DD476D}"/>
              </a:ext>
            </a:extLst>
          </p:cNvPr>
          <p:cNvSpPr/>
          <p:nvPr/>
        </p:nvSpPr>
        <p:spPr>
          <a:xfrm>
            <a:off x="632520" y="4375726"/>
            <a:ext cx="3487688" cy="1646236"/>
          </a:xfrm>
          <a:prstGeom prst="borderCallout2">
            <a:avLst>
              <a:gd name="adj1" fmla="val 17783"/>
              <a:gd name="adj2" fmla="val 102196"/>
              <a:gd name="adj3" fmla="val -15929"/>
              <a:gd name="adj4" fmla="val 115159"/>
              <a:gd name="adj5" fmla="val -90603"/>
              <a:gd name="adj6" fmla="val 90138"/>
            </a:avLst>
          </a:prstGeom>
          <a:solidFill>
            <a:srgbClr val="BBE0E3"/>
          </a:solidFill>
          <a:ln w="25400" cap="flat" cmpd="sng" algn="ctr">
            <a:solidFill>
              <a:srgbClr val="BBE0E3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</a:rPr>
              <a:t>The median review time is similar between large companies, with a </a:t>
            </a: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significantly higher number of SMEs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latin typeface="Arial"/>
              </a:rPr>
              <a:t>experiencing </a:t>
            </a:r>
            <a:r>
              <a:rPr lang="en-US" sz="1200" b="1" kern="0" dirty="0">
                <a:solidFill>
                  <a:srgbClr val="000000"/>
                </a:solidFill>
                <a:latin typeface="Arial"/>
              </a:rPr>
              <a:t>&gt;15 months </a:t>
            </a:r>
            <a:r>
              <a:rPr lang="en-US" sz="1200" kern="0" dirty="0">
                <a:solidFill>
                  <a:srgbClr val="000000"/>
                </a:solidFill>
                <a:latin typeface="Arial"/>
              </a:rPr>
              <a:t>for TDA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0" dirty="0">
              <a:solidFill>
                <a:srgbClr val="000000"/>
              </a:solidFill>
              <a:latin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Timelines of TD assessment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disrupt product innovation.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Pfeil: nach rechts 21">
            <a:extLst>
              <a:ext uri="{FF2B5EF4-FFF2-40B4-BE49-F238E27FC236}">
                <a16:creationId xmlns:a16="http://schemas.microsoft.com/office/drawing/2014/main" id="{051CE9FA-5FDB-FFDF-0863-74FB349E56B3}"/>
              </a:ext>
            </a:extLst>
          </p:cNvPr>
          <p:cNvSpPr/>
          <p:nvPr/>
        </p:nvSpPr>
        <p:spPr>
          <a:xfrm>
            <a:off x="775611" y="5393631"/>
            <a:ext cx="360041" cy="288032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de-DE" sz="1200" b="1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79666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0774B-EC91-E7C0-500C-690F587DF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89D41262-FB74-EF70-5B12-D791034C6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7" y="250829"/>
            <a:ext cx="2125582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Summary and outlook.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30A460FE-5B5E-9A55-6D04-FB05FE051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31813"/>
            <a:ext cx="9480550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srgbClr val="000000"/>
                </a:solidFill>
              </a:rPr>
              <a:t>The judgment about MDR after years is mostly negative, on the side of industry and their lobby associations but also on the side of the healthcare system.</a:t>
            </a:r>
          </a:p>
        </p:txBody>
      </p:sp>
      <p:sp>
        <p:nvSpPr>
          <p:cNvPr id="124932" name="Line 4">
            <a:extLst>
              <a:ext uri="{FF2B5EF4-FFF2-40B4-BE49-F238E27FC236}">
                <a16:creationId xmlns:a16="http://schemas.microsoft.com/office/drawing/2014/main" id="{614D18E5-7529-4DB9-4DCA-F7BAE5ABC8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533400"/>
            <a:ext cx="922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604C692-24F1-D299-5FED-0545515CD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" descr="O:\Marketing&amp;Vertrieb\Abbildungen, Bilder, Logos Produkte\0 Logos\Firmenlogos\Firmenlogos\Logos_mitClaim\von Reform Design\jpg_tif\ovesco_innovation_in_scope.jpg">
            <a:extLst>
              <a:ext uri="{FF2B5EF4-FFF2-40B4-BE49-F238E27FC236}">
                <a16:creationId xmlns:a16="http://schemas.microsoft.com/office/drawing/2014/main" id="{A3D71928-D8A4-8779-F0F4-E05E0E6D0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5" b="24117"/>
          <a:stretch>
            <a:fillRect/>
          </a:stretch>
        </p:blipFill>
        <p:spPr bwMode="auto">
          <a:xfrm>
            <a:off x="7831138" y="6240463"/>
            <a:ext cx="20113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582D967-6C6A-CB95-C3A5-3D0921CC6B6A}"/>
              </a:ext>
            </a:extLst>
          </p:cNvPr>
          <p:cNvSpPr txBox="1"/>
          <p:nvPr/>
        </p:nvSpPr>
        <p:spPr>
          <a:xfrm>
            <a:off x="228600" y="1524739"/>
            <a:ext cx="936104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AutoNum type="arabicPeriod"/>
            </a:pPr>
            <a:r>
              <a:rPr lang="en-US" sz="1400" dirty="0">
                <a:solidFill>
                  <a:srgbClr val="111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400" b="1" dirty="0">
                <a:solidFill>
                  <a:srgbClr val="111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a</a:t>
            </a:r>
            <a:r>
              <a:rPr lang="en-US" sz="1400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ssumption </a:t>
            </a:r>
            <a:r>
              <a:rPr lang="en-US" sz="1400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that EU medical devi</a:t>
            </a:r>
            <a:r>
              <a:rPr lang="en-US" sz="1400" dirty="0">
                <a:solidFill>
                  <a:srgbClr val="111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 were </a:t>
            </a:r>
            <a:r>
              <a:rPr lang="en-US" sz="1400" b="1" dirty="0">
                <a:solidFill>
                  <a:srgbClr val="111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safe </a:t>
            </a:r>
            <a:r>
              <a:rPr lang="en-US" sz="1400" dirty="0">
                <a:solidFill>
                  <a:srgbClr val="111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400" dirty="0" err="1">
                <a:solidFill>
                  <a:srgbClr val="111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medtech</a:t>
            </a:r>
            <a:r>
              <a:rPr lang="en-US" sz="1400" dirty="0">
                <a:solidFill>
                  <a:srgbClr val="111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companies </a:t>
            </a:r>
            <a:r>
              <a:rPr lang="en-US" sz="1400" b="1" dirty="0">
                <a:solidFill>
                  <a:srgbClr val="111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compliant </a:t>
            </a:r>
            <a:r>
              <a:rPr lang="en-US" sz="1400" dirty="0">
                <a:solidFill>
                  <a:srgbClr val="111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lang="en-US" sz="1400" b="1" dirty="0">
                <a:solidFill>
                  <a:srgbClr val="111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 by political sentiment </a:t>
            </a:r>
            <a:r>
              <a:rPr lang="en-US" sz="1400" dirty="0">
                <a:solidFill>
                  <a:srgbClr val="111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European parliament and </a:t>
            </a:r>
            <a:r>
              <a:rPr lang="en-US" sz="1400" b="1" dirty="0">
                <a:solidFill>
                  <a:srgbClr val="111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based on facts</a:t>
            </a:r>
            <a:r>
              <a:rPr lang="en-US" sz="1400" dirty="0">
                <a:solidFill>
                  <a:srgbClr val="111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l">
              <a:buAutoNum type="arabicPeriod"/>
            </a:pPr>
            <a:endParaRPr lang="en-US" sz="800" b="1" i="0" dirty="0">
              <a:solidFill>
                <a:srgbClr val="37415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AutoNum type="arabicPeriod"/>
            </a:pP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Overestimation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the adaptability of the system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Notified Bodies 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terms of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change management and capacity buildup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has led to significant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shortage in supply of regulatory services 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has substantiall</a:t>
            </a:r>
            <a:r>
              <a:rPr lang="en-US" sz="1400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driven up cost and timeline.</a:t>
            </a:r>
          </a:p>
          <a:p>
            <a:pPr marL="342900" indent="-342900" algn="l">
              <a:buAutoNum type="arabicPeriod"/>
            </a:pPr>
            <a:endParaRPr lang="en-US" sz="800" b="1" i="0" dirty="0">
              <a:solidFill>
                <a:srgbClr val="37415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AutoNum type="arabicPeriod"/>
            </a:pP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Unwillingness 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 the Commission to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ensure a level playing field 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between industry and </a:t>
            </a:r>
            <a:r>
              <a:rPr lang="en-US" sz="1400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Notified Bodies with transparency and framework conditions to </a:t>
            </a:r>
            <a:r>
              <a:rPr lang="en-US" sz="1400" b="1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regulate the service rendering</a:t>
            </a:r>
            <a:r>
              <a:rPr lang="en-US" sz="1400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l">
              <a:buAutoNum type="arabicPeriod"/>
            </a:pPr>
            <a:endParaRPr lang="en-US" sz="800" b="1" dirty="0">
              <a:solidFill>
                <a:srgbClr val="374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AutoNum type="arabicPeriod"/>
            </a:pPr>
            <a:r>
              <a:rPr lang="en-US" sz="1400" b="1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Inability </a:t>
            </a:r>
            <a:r>
              <a:rPr lang="en-US" sz="1400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Commission to </a:t>
            </a:r>
            <a:r>
              <a:rPr lang="en-US" sz="1400" b="1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comply with its own proceedings </a:t>
            </a:r>
            <a:r>
              <a:rPr lang="en-US" sz="1400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making essential platforms available in time, </a:t>
            </a:r>
            <a:r>
              <a:rPr lang="en-US" sz="1400" b="1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 as the EUDAMED </a:t>
            </a:r>
            <a:r>
              <a:rPr lang="en-US" sz="1400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system.</a:t>
            </a:r>
            <a:endParaRPr lang="en-US" sz="800" b="1" i="0" dirty="0">
              <a:solidFill>
                <a:srgbClr val="1118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99D8F30-107D-1E4F-2C49-A8E1A5099A76}"/>
              </a:ext>
            </a:extLst>
          </p:cNvPr>
          <p:cNvSpPr txBox="1"/>
          <p:nvPr/>
        </p:nvSpPr>
        <p:spPr>
          <a:xfrm>
            <a:off x="212727" y="1196752"/>
            <a:ext cx="5194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reasons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problems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resulting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MDR: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54C0032-113B-30CC-E552-A7AD3ED838C5}"/>
              </a:ext>
            </a:extLst>
          </p:cNvPr>
          <p:cNvSpPr txBox="1"/>
          <p:nvPr/>
        </p:nvSpPr>
        <p:spPr>
          <a:xfrm>
            <a:off x="212727" y="4022120"/>
            <a:ext cx="7169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Consequences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European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stakeholders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healthcare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741B566-B3F7-EDBD-35EE-A5F4B02DA776}"/>
              </a:ext>
            </a:extLst>
          </p:cNvPr>
          <p:cNvSpPr txBox="1"/>
          <p:nvPr/>
        </p:nvSpPr>
        <p:spPr>
          <a:xfrm>
            <a:off x="228601" y="4431727"/>
            <a:ext cx="936103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Weakening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international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competitiveness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European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medtech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especially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against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US and Chinese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competitors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Reduced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R&amp;D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slows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down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progress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reduces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role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Europe in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Margin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pressures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due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regulatory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explosion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put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smaller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firms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riks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Cessations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businesses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especially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in traditional,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family-owned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SME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M&amp;A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by private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equity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firms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price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hospitals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healthcare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openly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argue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MDR-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burden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0956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CC751-3497-2A02-8428-DB1840562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2BE56374-7BF8-938C-00B1-51A6B7296194}"/>
              </a:ext>
            </a:extLst>
          </p:cNvPr>
          <p:cNvSpPr/>
          <p:nvPr/>
        </p:nvSpPr>
        <p:spPr>
          <a:xfrm>
            <a:off x="1280592" y="5208532"/>
            <a:ext cx="7272808" cy="740748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delay is mainly due to the complexity, the large number of stakeholders, and the need for careful evaluation. A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specific publication date for the final report is not yet communicated.</a:t>
            </a:r>
            <a:endParaRPr kumimoji="0" lang="de-DE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CF3115E9-A259-43B3-08CC-FA02EDDE3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7" y="250829"/>
            <a:ext cx="2115964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Summary and outlook.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33919435-6964-18FD-078D-2E8F3979B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31813"/>
            <a:ext cx="9480550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European Commission has launched a comprehensive evaluation of the MDR) and IVDR to assess the impact, effectiveness, and challenges of the new regulations.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2" name="Line 4">
            <a:extLst>
              <a:ext uri="{FF2B5EF4-FFF2-40B4-BE49-F238E27FC236}">
                <a16:creationId xmlns:a16="http://schemas.microsoft.com/office/drawing/2014/main" id="{FA3E752B-B56E-8C59-D025-CA36DA9A40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533400"/>
            <a:ext cx="922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142B4FE-8496-BCB8-B2EA-8893402C6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" descr="O:\Marketing&amp;Vertrieb\Abbildungen, Bilder, Logos Produkte\0 Logos\Firmenlogos\Firmenlogos\Logos_mitClaim\von Reform Design\jpg_tif\ovesco_innovation_in_scope.jpg">
            <a:extLst>
              <a:ext uri="{FF2B5EF4-FFF2-40B4-BE49-F238E27FC236}">
                <a16:creationId xmlns:a16="http://schemas.microsoft.com/office/drawing/2014/main" id="{7D3A377E-4A5C-8AD2-1454-3FD4DB7C1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5" b="24117"/>
          <a:stretch>
            <a:fillRect/>
          </a:stretch>
        </p:blipFill>
        <p:spPr bwMode="auto">
          <a:xfrm>
            <a:off x="7831138" y="6240463"/>
            <a:ext cx="20113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4FBC9D38-123F-6AE7-9E30-7D89425AEFF6}"/>
              </a:ext>
            </a:extLst>
          </p:cNvPr>
          <p:cNvSpPr/>
          <p:nvPr/>
        </p:nvSpPr>
        <p:spPr>
          <a:xfrm>
            <a:off x="416496" y="5217770"/>
            <a:ext cx="762368" cy="360040"/>
          </a:xfrm>
          <a:prstGeom prst="rightArrow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BD25EB9-8D3A-B6C8-29B5-8BDF7C5F3974}"/>
              </a:ext>
            </a:extLst>
          </p:cNvPr>
          <p:cNvSpPr txBox="1"/>
          <p:nvPr/>
        </p:nvSpPr>
        <p:spPr>
          <a:xfrm>
            <a:off x="272480" y="1336230"/>
            <a:ext cx="936104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400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Who is conducting the evaluation?</a:t>
            </a:r>
            <a:b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evaluation is coordinated by the European Commission itself, specifically by the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Directorate-General for Health and Food Safety (DG SANTE)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EY has been commissioned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conduct surveys, interviews, and analyses. The Commission involves various stakeholders, including industry representatives, notified bodies, medical societies, patient organizations, and authorities.</a:t>
            </a:r>
          </a:p>
          <a:p>
            <a:pPr algn="l">
              <a:buNone/>
            </a:pPr>
            <a:endParaRPr lang="en-US" sz="800" b="1" i="0" dirty="0">
              <a:solidFill>
                <a:srgbClr val="111827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None/>
            </a:pPr>
            <a:r>
              <a:rPr lang="en-US" sz="1400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How long does the evaluation take?</a:t>
            </a:r>
            <a:b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evaluation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started in 2023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The public consultation ran until the end of 2023. The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374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mostly 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during 2024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The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reporting date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depends on the scope of the feedback and the complexity of the evaluation.</a:t>
            </a:r>
          </a:p>
          <a:p>
            <a:pPr algn="l">
              <a:buNone/>
            </a:pPr>
            <a:endParaRPr lang="en-US" sz="800" b="0" i="0" dirty="0">
              <a:solidFill>
                <a:srgbClr val="37415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None/>
            </a:pPr>
            <a:r>
              <a:rPr lang="en-US" sz="1400" b="1" dirty="0">
                <a:solidFill>
                  <a:srgbClr val="1118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400" b="1" i="0" dirty="0">
                <a:solidFill>
                  <a:srgbClr val="11182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What are the expected results?</a:t>
            </a:r>
            <a:b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evaluation aims to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address the following aspects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the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MDR working as intended 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(patient safety, market surveillance)?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 there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unintended negative effects 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(e.g., barriers to innovation, withdrawal of products, shortages)?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is the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burden on 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manufacturers, notified bodies, and other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stakeholders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there </a:t>
            </a:r>
            <a:r>
              <a:rPr lang="en-US" sz="1400" b="1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potential for improvement </a:t>
            </a:r>
            <a:r>
              <a:rPr lang="en-US" sz="1400" b="0" i="0" dirty="0">
                <a:solidFill>
                  <a:srgbClr val="3741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 need for amendments to the regulation?</a:t>
            </a:r>
          </a:p>
        </p:txBody>
      </p:sp>
    </p:spTree>
    <p:extLst>
      <p:ext uri="{BB962C8B-B14F-4D97-AF65-F5344CB8AC3E}">
        <p14:creationId xmlns:p14="http://schemas.microsoft.com/office/powerpoint/2010/main" val="69612462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6F538-9470-0A8C-1DC6-8544122E7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A34DB91A-1EFA-2E3C-7D40-3FF1410D3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3235659"/>
            <a:ext cx="638367" cy="654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F2BA624-1B86-46B4-D5D4-747FC9D38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3235659"/>
            <a:ext cx="6741967" cy="654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Consequences for industry</a:t>
            </a:r>
            <a:endParaRPr kumimoji="0" lang="de-DE" altLang="de-DE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65DCCF4-29DE-C512-EC7C-F59F4C3A1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2388284"/>
            <a:ext cx="638367" cy="6568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165BDB39-EBC2-7468-ED00-7FD8CCAD6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2388284"/>
            <a:ext cx="6741967" cy="6568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Political motivation for MDR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02A24D38-F6F3-715C-C780-7FFAA2719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1556792"/>
            <a:ext cx="638367" cy="65685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427E5F8E-4813-5D99-DC1D-B0FADAAFF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1556792"/>
            <a:ext cx="6741967" cy="656859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Cornerstones </a:t>
            </a:r>
            <a:r>
              <a:rPr kumimoji="0" lang="de-DE" alt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</a:t>
            </a:r>
            <a:r>
              <a:rPr kumimoji="0" lang="de-DE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alt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</a:t>
            </a:r>
            <a:r>
              <a:rPr kumimoji="0" lang="de-DE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European MDR</a:t>
            </a:r>
            <a:endParaRPr kumimoji="0" lang="en-GB" altLang="de-DE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028174B6-A623-B775-A426-96DB5B29C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4092946"/>
            <a:ext cx="638367" cy="654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C112187D-E4A9-BCE9-A3DB-D8AAB269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4092946"/>
            <a:ext cx="6741967" cy="654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Consequences for clinical medicine</a:t>
            </a:r>
            <a:endParaRPr kumimoji="0" lang="de-DE" altLang="de-DE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400E81E-4D62-4663-CB2D-3C183842B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120" y="6222066"/>
            <a:ext cx="1714800" cy="591310"/>
          </a:xfrm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06D3BF90-1CE3-71AF-F8D3-70B902E91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4933837"/>
            <a:ext cx="638367" cy="654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</a:t>
            </a: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FF0C5572-5D5A-1477-4CA6-2BC29A250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4933837"/>
            <a:ext cx="6741967" cy="654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Summary and outlook</a:t>
            </a:r>
            <a:endParaRPr kumimoji="0" lang="de-DE" altLang="de-DE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666852"/>
      </p:ext>
    </p:extLst>
  </p:cSld>
  <p:clrMapOvr>
    <a:masterClrMapping/>
  </p:clrMapOvr>
  <p:transition spd="med" advTm="10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152138" y="55503"/>
            <a:ext cx="8684681" cy="769441"/>
          </a:xfrm>
        </p:spPr>
        <p:txBody>
          <a:bodyPr/>
          <a:lstStyle/>
          <a:p>
            <a:r>
              <a:rPr lang="en-US" dirty="0"/>
              <a:t>Contact information</a:t>
            </a:r>
          </a:p>
          <a:p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32110" y="1484784"/>
            <a:ext cx="412013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 dirty="0">
                <a:latin typeface="Calibri" pitchFamily="34" charset="0"/>
                <a:cs typeface="Calibri" pitchFamily="34" charset="0"/>
              </a:rPr>
              <a:t>Prof. Dr. med. Marc Schurr</a:t>
            </a:r>
          </a:p>
          <a:p>
            <a:pPr eaLnBrk="1" hangingPunct="1"/>
            <a:r>
              <a:rPr lang="en-US" sz="1600" dirty="0">
                <a:latin typeface="Calibri" pitchFamily="34" charset="0"/>
                <a:cs typeface="Calibri" pitchFamily="34" charset="0"/>
              </a:rPr>
              <a:t>Ovesco Endoscopy AG</a:t>
            </a:r>
          </a:p>
          <a:p>
            <a:pPr eaLnBrk="1" hangingPunct="1"/>
            <a:r>
              <a:rPr lang="en-US" sz="1600" dirty="0">
                <a:latin typeface="Calibri" pitchFamily="34" charset="0"/>
                <a:cs typeface="Calibri" pitchFamily="34" charset="0"/>
              </a:rPr>
              <a:t>Friedrich-</a:t>
            </a:r>
            <a:r>
              <a:rPr lang="en-US" sz="1600" dirty="0" err="1">
                <a:latin typeface="Calibri" pitchFamily="34" charset="0"/>
                <a:cs typeface="Calibri" pitchFamily="34" charset="0"/>
              </a:rPr>
              <a:t>Miescher</a:t>
            </a:r>
            <a:r>
              <a:rPr lang="en-US" sz="1600" dirty="0">
                <a:latin typeface="Calibri" pitchFamily="34" charset="0"/>
                <a:cs typeface="Calibri" pitchFamily="34" charset="0"/>
              </a:rPr>
              <a:t> Str. 9</a:t>
            </a:r>
          </a:p>
          <a:p>
            <a:pPr eaLnBrk="1" hangingPunct="1"/>
            <a:r>
              <a:rPr lang="en-US" sz="1600" dirty="0">
                <a:latin typeface="Calibri" pitchFamily="34" charset="0"/>
                <a:cs typeface="Calibri" pitchFamily="34" charset="0"/>
              </a:rPr>
              <a:t>72076 Tuebingen</a:t>
            </a:r>
          </a:p>
          <a:p>
            <a:pPr eaLnBrk="1" hangingPunct="1"/>
            <a:r>
              <a:rPr lang="en-US" sz="1600" dirty="0">
                <a:latin typeface="Calibri" pitchFamily="34" charset="0"/>
                <a:cs typeface="Calibri" pitchFamily="34" charset="0"/>
              </a:rPr>
              <a:t>Germany</a:t>
            </a:r>
          </a:p>
          <a:p>
            <a:pPr eaLnBrk="1" hangingPunct="1"/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sz="1600" dirty="0">
                <a:latin typeface="Calibri" pitchFamily="34" charset="0"/>
                <a:cs typeface="Calibri" pitchFamily="34" charset="0"/>
              </a:rPr>
              <a:t>Tel: +49 (0)7071. 96528-121</a:t>
            </a:r>
          </a:p>
          <a:p>
            <a:pPr eaLnBrk="1" hangingPunct="1"/>
            <a:r>
              <a:rPr lang="en-US" sz="1600" dirty="0">
                <a:latin typeface="Calibri" pitchFamily="34" charset="0"/>
                <a:cs typeface="Calibri" pitchFamily="34" charset="0"/>
              </a:rPr>
              <a:t>marc.schurr@ovesco.com</a:t>
            </a:r>
          </a:p>
          <a:p>
            <a:pPr eaLnBrk="1" hangingPunct="1"/>
            <a:endParaRPr lang="en-US" sz="1600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sz="1600" dirty="0">
                <a:latin typeface="Calibri" pitchFamily="34" charset="0"/>
                <a:cs typeface="Calibri" pitchFamily="34" charset="0"/>
              </a:rPr>
              <a:t>www.ovesco.com</a:t>
            </a:r>
          </a:p>
        </p:txBody>
      </p:sp>
    </p:spTree>
    <p:extLst>
      <p:ext uri="{BB962C8B-B14F-4D97-AF65-F5344CB8AC3E}">
        <p14:creationId xmlns:p14="http://schemas.microsoft.com/office/powerpoint/2010/main" val="3140838974"/>
      </p:ext>
    </p:extLst>
  </p:cSld>
  <p:clrMapOvr>
    <a:masterClrMapping/>
  </p:clrMapOvr>
  <p:transition spd="med"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212727" y="250829"/>
            <a:ext cx="3268523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7620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</a:rPr>
              <a:t>Cornerstones of the European MDR.</a:t>
            </a:r>
            <a:endParaRPr kumimoji="0" lang="en-US" altLang="de-DE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214313" y="531813"/>
            <a:ext cx="9480550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762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/>
              <a:t>In 2017 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</a:rPr>
              <a:t>he European Medical Device Regulation (MDR, 2017/745) introduced several significant changes compared to the previous Medical Device Directive (MDD, 93/42).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24932" name="Line 4"/>
          <p:cNvSpPr>
            <a:spLocks noChangeShapeType="1"/>
          </p:cNvSpPr>
          <p:nvPr/>
        </p:nvSpPr>
        <p:spPr bwMode="auto">
          <a:xfrm>
            <a:off x="228600" y="533400"/>
            <a:ext cx="922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E12F6C-F1F8-4EBA-8462-B4DE0AAB3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FFDC-A73B-408C-97E7-70D17550813C}" type="slidenum">
              <a: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5" name="Picture 3" descr="O:\Marketing&amp;Vertrieb\Abbildungen, Bilder, Logos Produkte\0 Logos\Firmenlogos\Firmenlogos\Logos_mitClaim\von Reform Design\jpg_tif\ovesco_innovation_in_scop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5" b="24117"/>
          <a:stretch>
            <a:fillRect/>
          </a:stretch>
        </p:blipFill>
        <p:spPr bwMode="auto">
          <a:xfrm>
            <a:off x="7831138" y="6240463"/>
            <a:ext cx="20113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B720D84-7088-1845-B8FE-A8AB8E82E4EB}"/>
              </a:ext>
            </a:extLst>
          </p:cNvPr>
          <p:cNvSpPr txBox="1"/>
          <p:nvPr/>
        </p:nvSpPr>
        <p:spPr>
          <a:xfrm>
            <a:off x="209853" y="1196752"/>
            <a:ext cx="668736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1400" b="1" i="0" dirty="0">
                <a:solidFill>
                  <a:srgbClr val="111827"/>
                </a:solidFill>
                <a:effectLst/>
              </a:rPr>
              <a:t>Expanded Scope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: The MDR now includes products without a medical purpose but with similar risks to medical devices, such as colored contact lenses and cosmetic implants.</a:t>
            </a:r>
          </a:p>
          <a:p>
            <a:pPr algn="l">
              <a:buFont typeface="+mj-lt"/>
              <a:buAutoNum type="arabicPeriod"/>
            </a:pPr>
            <a:endParaRPr lang="en-US" sz="800" b="1" i="0" dirty="0">
              <a:solidFill>
                <a:srgbClr val="111827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1400" b="1" i="0" dirty="0">
                <a:solidFill>
                  <a:srgbClr val="111827"/>
                </a:solidFill>
                <a:effectLst/>
              </a:rPr>
              <a:t>Stricter Clinical Evaluation Requirements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: There are increased requirements for clinical data and evaluations to ensure the safety and performance of medical devices. Manufacturers must conduct and document </a:t>
            </a:r>
            <a:r>
              <a:rPr lang="en-US" sz="1400" b="1" i="0" dirty="0">
                <a:solidFill>
                  <a:srgbClr val="374151"/>
                </a:solidFill>
                <a:effectLst/>
              </a:rPr>
              <a:t>more comprehensive clinical studies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.</a:t>
            </a:r>
          </a:p>
          <a:p>
            <a:pPr algn="l">
              <a:buFont typeface="+mj-lt"/>
              <a:buAutoNum type="arabicPeriod"/>
            </a:pPr>
            <a:endParaRPr lang="en-US" sz="800" b="1" i="0" dirty="0">
              <a:solidFill>
                <a:srgbClr val="111827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1400" b="1" i="0" dirty="0">
                <a:solidFill>
                  <a:srgbClr val="111827"/>
                </a:solidFill>
                <a:effectLst/>
              </a:rPr>
              <a:t>Enhanced Traceability Requirements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: Introduction of a unique device identification (UDI) system to </a:t>
            </a:r>
            <a:r>
              <a:rPr lang="en-US" sz="1400" b="1" i="0" dirty="0">
                <a:solidFill>
                  <a:srgbClr val="374151"/>
                </a:solidFill>
                <a:effectLst/>
              </a:rPr>
              <a:t>improve product traceability 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and enhance safety.</a:t>
            </a:r>
          </a:p>
          <a:p>
            <a:pPr algn="l">
              <a:buFont typeface="+mj-lt"/>
              <a:buAutoNum type="arabicPeriod"/>
            </a:pPr>
            <a:endParaRPr lang="en-US" sz="800" b="1" i="0" dirty="0">
              <a:solidFill>
                <a:srgbClr val="111827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1400" b="1" i="0" dirty="0">
                <a:solidFill>
                  <a:srgbClr val="111827"/>
                </a:solidFill>
                <a:effectLst/>
              </a:rPr>
              <a:t>Stronger Market Surveillance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: The MDR implements a robust system for </a:t>
            </a:r>
            <a:r>
              <a:rPr lang="en-US" sz="1400" b="1" i="0" dirty="0">
                <a:solidFill>
                  <a:srgbClr val="374151"/>
                </a:solidFill>
                <a:effectLst/>
              </a:rPr>
              <a:t>market surveillance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, ensuring continuous review of products after they are placed on the market.</a:t>
            </a:r>
          </a:p>
          <a:p>
            <a:pPr algn="l">
              <a:buFont typeface="+mj-lt"/>
              <a:buAutoNum type="arabicPeriod"/>
            </a:pPr>
            <a:endParaRPr lang="en-US" sz="800" b="1" i="0" dirty="0">
              <a:solidFill>
                <a:srgbClr val="111827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1400" b="1" i="0" dirty="0">
                <a:solidFill>
                  <a:srgbClr val="111827"/>
                </a:solidFill>
                <a:effectLst/>
              </a:rPr>
              <a:t>Enhanced Transparency and Access to Information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: Introduction of the European Database for Medical Devices </a:t>
            </a:r>
            <a:r>
              <a:rPr lang="en-US" sz="1400" b="1" i="0" dirty="0">
                <a:solidFill>
                  <a:srgbClr val="374151"/>
                </a:solidFill>
                <a:effectLst/>
              </a:rPr>
              <a:t>(EUDAMED), 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providing comprehensive information about products, manufacturers, and certifications to increase transparency.</a:t>
            </a:r>
          </a:p>
          <a:p>
            <a:pPr algn="l"/>
            <a:endParaRPr lang="en-US" sz="800" b="0" i="0" dirty="0">
              <a:solidFill>
                <a:srgbClr val="374151"/>
              </a:solidFill>
              <a:effectLst/>
            </a:endParaRPr>
          </a:p>
          <a:p>
            <a:pPr lvl="2"/>
            <a:r>
              <a:rPr lang="en-US" sz="1400" b="1" i="0" dirty="0">
                <a:solidFill>
                  <a:srgbClr val="374151"/>
                </a:solidFill>
                <a:effectLst/>
              </a:rPr>
              <a:t>These changes aimed to improve the safety and quality of medical devices in the EU and strengthen consumer confidence.</a:t>
            </a: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B9F97008-9C6E-1AA7-796B-467D8EF90B1E}"/>
              </a:ext>
            </a:extLst>
          </p:cNvPr>
          <p:cNvSpPr/>
          <p:nvPr/>
        </p:nvSpPr>
        <p:spPr>
          <a:xfrm>
            <a:off x="344488" y="5301208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5049A23-A39D-DB9D-BA77-6A9ADB780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8801" y="2095156"/>
            <a:ext cx="2776062" cy="4055563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F2EB2BAC-FA64-785A-B232-56169C5EF5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8801" y="1268760"/>
            <a:ext cx="2776062" cy="161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727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F52D7-950A-06FC-47F2-25CDAE6AD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4B98DDBC-CEB8-B9D5-6E2E-62AE94FD5968}"/>
              </a:ext>
            </a:extLst>
          </p:cNvPr>
          <p:cNvSpPr/>
          <p:nvPr/>
        </p:nvSpPr>
        <p:spPr>
          <a:xfrm>
            <a:off x="1153028" y="5354052"/>
            <a:ext cx="5672180" cy="5232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5F07005C-23BD-74D5-BAD6-407024588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7" y="250829"/>
            <a:ext cx="3268523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Cornerstones of the European MDR.</a:t>
            </a:r>
            <a:endParaRPr kumimoji="0" lang="en-US" alt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0F32E4C8-97E0-7A9F-B92A-293522DD8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31813"/>
            <a:ext cx="9480550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The European Parliament and the European Commission were driven by several assumptions and reasons to implement the Medical Device Regulation.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2" name="Line 4">
            <a:extLst>
              <a:ext uri="{FF2B5EF4-FFF2-40B4-BE49-F238E27FC236}">
                <a16:creationId xmlns:a16="http://schemas.microsoft.com/office/drawing/2014/main" id="{66106840-A136-8FC1-500E-6C7C00DA8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533400"/>
            <a:ext cx="922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3FDD6A7-BE3A-490C-67C7-5A6245A4B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FFDC-A73B-408C-97E7-70D17550813C}" type="slidenum">
              <a: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" descr="O:\Marketing&amp;Vertrieb\Abbildungen, Bilder, Logos Produkte\0 Logos\Firmenlogos\Firmenlogos\Logos_mitClaim\von Reform Design\jpg_tif\ovesco_innovation_in_scope.jpg">
            <a:extLst>
              <a:ext uri="{FF2B5EF4-FFF2-40B4-BE49-F238E27FC236}">
                <a16:creationId xmlns:a16="http://schemas.microsoft.com/office/drawing/2014/main" id="{1919AA94-93BE-E9B3-B71F-04A355B6C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5" b="24117"/>
          <a:stretch>
            <a:fillRect/>
          </a:stretch>
        </p:blipFill>
        <p:spPr bwMode="auto">
          <a:xfrm>
            <a:off x="7831138" y="6240463"/>
            <a:ext cx="20113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BAF5926-906C-AADE-0234-EE1ACAF7FC19}"/>
              </a:ext>
            </a:extLst>
          </p:cNvPr>
          <p:cNvSpPr txBox="1"/>
          <p:nvPr/>
        </p:nvSpPr>
        <p:spPr>
          <a:xfrm>
            <a:off x="209853" y="1196752"/>
            <a:ext cx="683137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1400" b="1" i="0" dirty="0">
                <a:solidFill>
                  <a:srgbClr val="111827"/>
                </a:solidFill>
                <a:effectLst/>
              </a:rPr>
              <a:t>Need for Improved Safety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: There was a </a:t>
            </a:r>
            <a:r>
              <a:rPr lang="en-US" sz="1400" b="1" i="0" dirty="0">
                <a:solidFill>
                  <a:srgbClr val="374151"/>
                </a:solidFill>
                <a:effectLst/>
              </a:rPr>
              <a:t>formulated need to enhance the safety 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of medical devices following incidents and recalls that highlighted vulnerabilities in the existing regulatory framework.</a:t>
            </a:r>
          </a:p>
          <a:p>
            <a:pPr algn="l">
              <a:buFont typeface="+mj-lt"/>
              <a:buAutoNum type="arabicPeriod"/>
            </a:pPr>
            <a:endParaRPr lang="en-US" sz="800" b="1" i="0" dirty="0">
              <a:solidFill>
                <a:srgbClr val="111827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1400" b="1" i="0" dirty="0">
                <a:solidFill>
                  <a:srgbClr val="111827"/>
                </a:solidFill>
                <a:effectLst/>
              </a:rPr>
              <a:t>Technological Advancements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: Rapid advancements in medical technology necessitated </a:t>
            </a:r>
            <a:r>
              <a:rPr lang="en-US" sz="1400" b="1" i="0" dirty="0">
                <a:solidFill>
                  <a:srgbClr val="374151"/>
                </a:solidFill>
                <a:effectLst/>
              </a:rPr>
              <a:t>updated regulations to accommodate new types of devices 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and ensure their safe integration into healthcare systems.</a:t>
            </a:r>
          </a:p>
          <a:p>
            <a:pPr algn="l">
              <a:buFont typeface="+mj-lt"/>
              <a:buAutoNum type="arabicPeriod"/>
            </a:pPr>
            <a:endParaRPr lang="en-US" sz="800" b="1" i="0" dirty="0">
              <a:solidFill>
                <a:srgbClr val="111827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1400" b="1" i="0" dirty="0">
                <a:solidFill>
                  <a:srgbClr val="111827"/>
                </a:solidFill>
                <a:effectLst/>
              </a:rPr>
              <a:t>Inconsistencies in Member States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: Variations in how the previous Medical Device Directive (MDD) was implemented </a:t>
            </a:r>
            <a:r>
              <a:rPr lang="en-US" sz="1400" b="1" i="0" dirty="0">
                <a:solidFill>
                  <a:srgbClr val="374151"/>
                </a:solidFill>
                <a:effectLst/>
              </a:rPr>
              <a:t>across EU member states 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led to </a:t>
            </a:r>
            <a:r>
              <a:rPr lang="en-US" sz="1400" b="1" i="0" dirty="0">
                <a:solidFill>
                  <a:srgbClr val="374151"/>
                </a:solidFill>
                <a:effectLst/>
              </a:rPr>
              <a:t>inconsistencies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 in safety standards and market access, prompting the need for </a:t>
            </a:r>
            <a:r>
              <a:rPr lang="en-US" sz="1400" b="1" i="0" dirty="0">
                <a:solidFill>
                  <a:srgbClr val="374151"/>
                </a:solidFill>
                <a:effectLst/>
              </a:rPr>
              <a:t>harmonization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.</a:t>
            </a:r>
          </a:p>
          <a:p>
            <a:pPr algn="l">
              <a:buFont typeface="+mj-lt"/>
              <a:buAutoNum type="arabicPeriod"/>
            </a:pPr>
            <a:endParaRPr lang="en-US" sz="800" b="1" i="0" dirty="0">
              <a:solidFill>
                <a:srgbClr val="111827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1400" b="1" i="0" dirty="0">
                <a:solidFill>
                  <a:srgbClr val="111827"/>
                </a:solidFill>
                <a:effectLst/>
              </a:rPr>
              <a:t>Increased Public Demand for Transparency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: There was growing demand for greater </a:t>
            </a:r>
            <a:r>
              <a:rPr lang="en-US" sz="1400" b="1" i="0" dirty="0">
                <a:solidFill>
                  <a:srgbClr val="374151"/>
                </a:solidFill>
                <a:effectLst/>
              </a:rPr>
              <a:t>transparency and access to information 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regarding medical devices, driven by increased consumer awareness and advocacy.</a:t>
            </a:r>
          </a:p>
          <a:p>
            <a:pPr algn="l">
              <a:buFont typeface="+mj-lt"/>
              <a:buAutoNum type="arabicPeriod"/>
            </a:pPr>
            <a:endParaRPr lang="en-US" sz="800" b="1" i="0" dirty="0">
              <a:solidFill>
                <a:srgbClr val="111827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1400" b="1" i="0" dirty="0">
                <a:solidFill>
                  <a:srgbClr val="111827"/>
                </a:solidFill>
                <a:effectLst/>
              </a:rPr>
              <a:t>Enhancing Post-Market Surveillance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: The need for more effective </a:t>
            </a:r>
            <a:r>
              <a:rPr lang="en-US" sz="1400" b="1" i="0" dirty="0">
                <a:solidFill>
                  <a:srgbClr val="374151"/>
                </a:solidFill>
                <a:effectLst/>
              </a:rPr>
              <a:t>post-market surveillance 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was identified to ensure ongoing compliance and address safety issues promptly after devices are introduced to the market.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37415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37415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These assumptions aimed to create a more reliable, transparent, and efficient regulatory system.</a:t>
            </a: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A4012695-C3DC-8AFF-7ECF-08BEACAD0FD7}"/>
              </a:ext>
            </a:extLst>
          </p:cNvPr>
          <p:cNvSpPr/>
          <p:nvPr/>
        </p:nvSpPr>
        <p:spPr>
          <a:xfrm>
            <a:off x="272480" y="5373216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FBFDB5C-BFE6-412A-AFA8-A6816A1BE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694" y="2370714"/>
            <a:ext cx="2504728" cy="165754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518A8B0-6DCF-1217-874C-74904B6B6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9693" y="1268760"/>
            <a:ext cx="2504727" cy="127105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EEB411E-E973-AC4D-7D0C-B4171F752A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29693" y="3928869"/>
            <a:ext cx="2504727" cy="830277"/>
          </a:xfrm>
          <a:prstGeom prst="rect">
            <a:avLst/>
          </a:prstGeom>
        </p:spPr>
      </p:pic>
      <p:pic>
        <p:nvPicPr>
          <p:cNvPr id="1028" name="Picture 4" descr="Das Gebäude der Europäischen Kommission in Brüssel">
            <a:extLst>
              <a:ext uri="{FF2B5EF4-FFF2-40B4-BE49-F238E27FC236}">
                <a16:creationId xmlns:a16="http://schemas.microsoft.com/office/drawing/2014/main" id="{3FE15BD8-A981-4735-4FA0-F01E47376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692" y="4766531"/>
            <a:ext cx="2503827" cy="139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32141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AC9A2-DB45-7421-630E-349F0F0A5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89075BB1-E3BE-129F-0E45-3C85FE1A7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3235659"/>
            <a:ext cx="638367" cy="654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91A2245-24FB-1187-D38F-42BD4A9D4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3235659"/>
            <a:ext cx="6741967" cy="654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Consequences for industry</a:t>
            </a:r>
            <a:endParaRPr kumimoji="0" lang="de-DE" altLang="de-DE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6CDF5D9-6BC1-F395-6CD0-1937FBC93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2388284"/>
            <a:ext cx="638367" cy="65686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246FBEDA-EAFF-5A35-43CF-FEB518F2E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2388284"/>
            <a:ext cx="6741967" cy="65686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Political motivation for MDR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740537D2-9A96-8F78-D7DE-C3B1CEC9C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1556792"/>
            <a:ext cx="638367" cy="6568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F43C7D3E-5C05-A75B-1A83-53A47ABF4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1556792"/>
            <a:ext cx="6741967" cy="65685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Cornerstones </a:t>
            </a:r>
            <a:r>
              <a:rPr kumimoji="0" lang="de-DE" alt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</a:t>
            </a:r>
            <a:r>
              <a:rPr kumimoji="0" lang="de-DE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alt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</a:t>
            </a:r>
            <a:r>
              <a:rPr kumimoji="0" lang="de-DE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European MDR</a:t>
            </a:r>
            <a:endParaRPr kumimoji="0" lang="en-GB" altLang="de-DE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7699A9F0-3D70-B00B-9ED3-ECB700DD2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4092946"/>
            <a:ext cx="638367" cy="654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B5939058-7F8C-82AB-451C-C28A55B2C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4092946"/>
            <a:ext cx="6741967" cy="654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Consequences for clinical medicine</a:t>
            </a:r>
            <a:endParaRPr kumimoji="0" lang="de-DE" altLang="de-DE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39B3891-CCE1-6BE0-A471-2835CFE04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120" y="6222066"/>
            <a:ext cx="1714800" cy="591310"/>
          </a:xfrm>
          <a:prstGeom prst="rect">
            <a:avLst/>
          </a:prstGeom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2427AE17-92E8-ED4F-02CC-BF7C19513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0592" y="4933837"/>
            <a:ext cx="638367" cy="654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5</a:t>
            </a: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D391B9BC-76D1-09BD-5DF9-6B9D49E39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457" y="4933837"/>
            <a:ext cx="6741967" cy="6548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dist="107763" dir="2700000" algn="ctr" rotWithShape="0">
              <a:srgbClr val="EEECE1"/>
            </a:outerShdw>
          </a:effectLst>
        </p:spPr>
        <p:txBody>
          <a:bodyPr wrap="none" lIns="92075" tIns="46038" rIns="92075" bIns="46038" anchor="ctr"/>
          <a:lstStyle>
            <a:lvl1pPr algn="l" defTabSz="762000">
              <a:defRPr>
                <a:solidFill>
                  <a:schemeClr val="tx1"/>
                </a:solidFill>
                <a:latin typeface="Arial" charset="0"/>
              </a:defRPr>
            </a:lvl1pPr>
            <a:lvl2pPr marL="571500" algn="l" defTabSz="762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algn="l" defTabSz="762000">
              <a:defRPr>
                <a:solidFill>
                  <a:schemeClr val="tx1"/>
                </a:solidFill>
                <a:latin typeface="Arial" charset="0"/>
              </a:defRPr>
            </a:lvl3pPr>
            <a:lvl4pPr marL="1714500" algn="l" defTabSz="762000">
              <a:defRPr>
                <a:solidFill>
                  <a:schemeClr val="tx1"/>
                </a:solidFill>
                <a:latin typeface="Arial" charset="0"/>
              </a:defRPr>
            </a:lvl4pPr>
            <a:lvl5pPr marL="2286000" algn="l" defTabSz="762000">
              <a:defRPr>
                <a:solidFill>
                  <a:schemeClr val="tx1"/>
                </a:solidFill>
                <a:latin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Summary and outlook</a:t>
            </a:r>
            <a:endParaRPr kumimoji="0" lang="de-DE" altLang="de-DE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055367"/>
      </p:ext>
    </p:extLst>
  </p:cSld>
  <p:clrMapOvr>
    <a:masterClrMapping/>
  </p:clrMapOvr>
  <p:transition spd="med"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6C87C-128B-0F1C-FB9D-122D98F4D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EAD766B2-79E8-9A80-D531-E45D74974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7" y="250829"/>
            <a:ext cx="2622513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Political motivation for MDR.</a:t>
            </a:r>
            <a:endParaRPr kumimoji="0" lang="en-US" alt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08DD8E26-3841-4860-B16D-DA944919E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31813"/>
            <a:ext cx="9480550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Several high-profile incidents were cited as reasons for the need to sharpen the regulatory framework for medical devices in Europe, leading to MDR.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2" name="Line 4">
            <a:extLst>
              <a:ext uri="{FF2B5EF4-FFF2-40B4-BE49-F238E27FC236}">
                <a16:creationId xmlns:a16="http://schemas.microsoft.com/office/drawing/2014/main" id="{39FB3B63-3C84-E1D0-FAF0-CD69A6818C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533400"/>
            <a:ext cx="922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A94A578-2307-1F76-7E07-26D540596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FFDC-A73B-408C-97E7-70D17550813C}" type="slidenum">
              <a: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" descr="O:\Marketing&amp;Vertrieb\Abbildungen, Bilder, Logos Produkte\0 Logos\Firmenlogos\Firmenlogos\Logos_mitClaim\von Reform Design\jpg_tif\ovesco_innovation_in_scope.jpg">
            <a:extLst>
              <a:ext uri="{FF2B5EF4-FFF2-40B4-BE49-F238E27FC236}">
                <a16:creationId xmlns:a16="http://schemas.microsoft.com/office/drawing/2014/main" id="{ACA66E63-19DF-E220-AA5E-1235A0003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5" b="24117"/>
          <a:stretch>
            <a:fillRect/>
          </a:stretch>
        </p:blipFill>
        <p:spPr bwMode="auto">
          <a:xfrm>
            <a:off x="7831138" y="6240463"/>
            <a:ext cx="20113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FF5BCF47-3F79-738E-4DD2-532D7FCD0B22}"/>
              </a:ext>
            </a:extLst>
          </p:cNvPr>
          <p:cNvSpPr/>
          <p:nvPr/>
        </p:nvSpPr>
        <p:spPr>
          <a:xfrm>
            <a:off x="344489" y="5107947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28E3341-071D-0D8F-8F90-D189EF08FC24}"/>
              </a:ext>
            </a:extLst>
          </p:cNvPr>
          <p:cNvSpPr txBox="1"/>
          <p:nvPr/>
        </p:nvSpPr>
        <p:spPr>
          <a:xfrm>
            <a:off x="228601" y="1412776"/>
            <a:ext cx="5876527" cy="373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400" b="1" dirty="0"/>
              <a:t>T</a:t>
            </a:r>
            <a:r>
              <a:rPr lang="en-US" sz="1400" b="1" i="0" dirty="0">
                <a:effectLst/>
              </a:rPr>
              <a:t>hese incidents included:</a:t>
            </a:r>
          </a:p>
          <a:p>
            <a:pPr algn="l">
              <a:buNone/>
            </a:pPr>
            <a:endParaRPr lang="en-US" sz="1400" b="0" i="0" dirty="0"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1400" b="1" i="0" dirty="0">
                <a:effectLst/>
              </a:rPr>
              <a:t>PIP Breast Implant Scandal (criminal action)</a:t>
            </a:r>
            <a:r>
              <a:rPr lang="en-US" sz="1400" b="0" i="0" dirty="0">
                <a:effectLst/>
              </a:rPr>
              <a:t>: The Poly Implant </a:t>
            </a:r>
            <a:r>
              <a:rPr lang="en-US" sz="1400" b="0" i="0" dirty="0" err="1">
                <a:effectLst/>
              </a:rPr>
              <a:t>Prothèse</a:t>
            </a:r>
            <a:r>
              <a:rPr lang="en-US" sz="1400" b="0" i="0" dirty="0">
                <a:effectLst/>
              </a:rPr>
              <a:t> (PIP) breast implant scandal involved the use of industrial-grade silicone instead of medical-grade silicone, leading to widespread health concerns and implant failures. </a:t>
            </a:r>
          </a:p>
          <a:p>
            <a:pPr algn="l">
              <a:buFont typeface="+mj-lt"/>
              <a:buAutoNum type="arabicPeriod"/>
            </a:pPr>
            <a:endParaRPr lang="en-US" sz="1200" b="1" i="0" dirty="0"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1400" b="1" i="0" dirty="0">
                <a:effectLst/>
              </a:rPr>
              <a:t>Metal-on-Metal Hip Implants</a:t>
            </a:r>
            <a:r>
              <a:rPr lang="en-US" sz="1400" b="0" i="0" dirty="0">
                <a:effectLst/>
              </a:rPr>
              <a:t>: Issues with metal-on-metal hip implants, which were found to release metal particles into the body, causing tissue damage and other health problems, underscored the need for better post-market surveillance and clinical evaluation.</a:t>
            </a:r>
          </a:p>
          <a:p>
            <a:pPr algn="l">
              <a:buFont typeface="+mj-lt"/>
              <a:buAutoNum type="arabicPeriod"/>
            </a:pPr>
            <a:endParaRPr lang="en-US" sz="1200" b="1" i="0" dirty="0"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1400" b="1" i="0" dirty="0">
                <a:effectLst/>
              </a:rPr>
              <a:t>Transvaginal Mesh Complications</a:t>
            </a:r>
            <a:r>
              <a:rPr lang="en-US" sz="1400" b="0" i="0" dirty="0">
                <a:effectLst/>
              </a:rPr>
              <a:t>: Complications associated with transvaginal mesh implants, including pain and organ damage, raised concerns about the adequacy of clinical testing and monitoring of medical devices.</a:t>
            </a:r>
            <a:br>
              <a:rPr lang="en-US" b="0" i="0" dirty="0">
                <a:effectLst/>
              </a:rPr>
            </a:b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BCA18EB-1EEA-8154-4CF0-4B06A6D384B1}"/>
              </a:ext>
            </a:extLst>
          </p:cNvPr>
          <p:cNvSpPr txBox="1"/>
          <p:nvPr/>
        </p:nvSpPr>
        <p:spPr>
          <a:xfrm>
            <a:off x="1280592" y="5013176"/>
            <a:ext cx="482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dirty="0">
                <a:solidFill>
                  <a:srgbClr val="374151"/>
                </a:solidFill>
                <a:effectLst/>
              </a:rPr>
              <a:t>These incidents were cited to emphasize the need for more stringent regulations and enhanced post-market surveillance</a:t>
            </a:r>
            <a:r>
              <a:rPr lang="en-US" sz="1400" b="1" dirty="0">
                <a:solidFill>
                  <a:srgbClr val="374151"/>
                </a:solidFill>
              </a:rPr>
              <a:t> thorough MDR. Political pressure from the side of consumerist lobby associations.</a:t>
            </a:r>
            <a:endParaRPr lang="de-DE" sz="1400" b="1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067A068-8D17-DB52-D23D-88BF2945C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617" y="2128407"/>
            <a:ext cx="3199655" cy="3538559"/>
          </a:xfrm>
          <a:prstGeom prst="rect">
            <a:avLst/>
          </a:prstGeom>
        </p:spPr>
      </p:pic>
      <p:sp>
        <p:nvSpPr>
          <p:cNvPr id="12" name="Legende: mit gebogener Linie 11">
            <a:extLst>
              <a:ext uri="{FF2B5EF4-FFF2-40B4-BE49-F238E27FC236}">
                <a16:creationId xmlns:a16="http://schemas.microsoft.com/office/drawing/2014/main" id="{CDE18F6A-7B58-7E55-5AB9-B163D99494E4}"/>
              </a:ext>
            </a:extLst>
          </p:cNvPr>
          <p:cNvSpPr/>
          <p:nvPr/>
        </p:nvSpPr>
        <p:spPr>
          <a:xfrm>
            <a:off x="6450346" y="1444099"/>
            <a:ext cx="2376264" cy="476250"/>
          </a:xfrm>
          <a:prstGeom prst="borderCallout2">
            <a:avLst>
              <a:gd name="adj1" fmla="val 28922"/>
              <a:gd name="adj2" fmla="val -5785"/>
              <a:gd name="adj3" fmla="val 124029"/>
              <a:gd name="adj4" fmla="val -11691"/>
              <a:gd name="adj5" fmla="val 141549"/>
              <a:gd name="adj6" fmla="val -3126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The </a:t>
            </a:r>
            <a:r>
              <a:rPr lang="de-DE" sz="1200" b="1" dirty="0" err="1">
                <a:solidFill>
                  <a:schemeClr val="tx1"/>
                </a:solidFill>
              </a:rPr>
              <a:t>only</a:t>
            </a:r>
            <a:r>
              <a:rPr lang="de-DE" sz="1200" b="1" dirty="0">
                <a:solidFill>
                  <a:schemeClr val="tx1"/>
                </a:solidFill>
              </a:rPr>
              <a:t> EU-</a:t>
            </a:r>
            <a:r>
              <a:rPr lang="de-DE" sz="1200" b="1" dirty="0" err="1">
                <a:solidFill>
                  <a:schemeClr val="tx1"/>
                </a:solidFill>
              </a:rPr>
              <a:t>specific</a:t>
            </a:r>
            <a:r>
              <a:rPr lang="de-DE" sz="1200" b="1" dirty="0">
                <a:solidFill>
                  <a:schemeClr val="tx1"/>
                </a:solidFill>
              </a:rPr>
              <a:t> </a:t>
            </a:r>
            <a:r>
              <a:rPr lang="de-DE" sz="1200" b="1" dirty="0" err="1">
                <a:solidFill>
                  <a:schemeClr val="tx1"/>
                </a:solidFill>
              </a:rPr>
              <a:t>case</a:t>
            </a:r>
            <a:r>
              <a:rPr lang="de-DE" sz="1200" b="1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with</a:t>
            </a:r>
            <a:r>
              <a:rPr lang="de-DE" sz="1200" dirty="0">
                <a:solidFill>
                  <a:schemeClr val="tx1"/>
                </a:solidFill>
              </a:rPr>
              <a:t> a European </a:t>
            </a:r>
            <a:r>
              <a:rPr lang="de-DE" sz="1200" dirty="0" err="1">
                <a:solidFill>
                  <a:schemeClr val="tx1"/>
                </a:solidFill>
              </a:rPr>
              <a:t>manufacturer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3" name="Legende: mit gebogener Linie 12">
            <a:extLst>
              <a:ext uri="{FF2B5EF4-FFF2-40B4-BE49-F238E27FC236}">
                <a16:creationId xmlns:a16="http://schemas.microsoft.com/office/drawing/2014/main" id="{230101DF-35B9-D97E-A77A-7D4D673AE02F}"/>
              </a:ext>
            </a:extLst>
          </p:cNvPr>
          <p:cNvSpPr/>
          <p:nvPr/>
        </p:nvSpPr>
        <p:spPr>
          <a:xfrm>
            <a:off x="3774216" y="6086475"/>
            <a:ext cx="2376264" cy="476250"/>
          </a:xfrm>
          <a:prstGeom prst="borderCallout2">
            <a:avLst>
              <a:gd name="adj1" fmla="val -11767"/>
              <a:gd name="adj2" fmla="val 105070"/>
              <a:gd name="adj3" fmla="val -425270"/>
              <a:gd name="adj4" fmla="val 98145"/>
              <a:gd name="adj5" fmla="val -519643"/>
              <a:gd name="adj6" fmla="val 8009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>
                <a:solidFill>
                  <a:schemeClr val="tx1"/>
                </a:solidFill>
              </a:rPr>
              <a:t>Manufacturers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were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almost</a:t>
            </a:r>
            <a:r>
              <a:rPr lang="de-DE" sz="1200" dirty="0">
                <a:solidFill>
                  <a:schemeClr val="tx1"/>
                </a:solidFill>
              </a:rPr>
              <a:t> all </a:t>
            </a:r>
            <a:r>
              <a:rPr lang="de-DE" sz="1200" b="1" dirty="0">
                <a:solidFill>
                  <a:schemeClr val="tx1"/>
                </a:solidFill>
              </a:rPr>
              <a:t>US </a:t>
            </a:r>
            <a:r>
              <a:rPr lang="de-DE" sz="1200" b="1" dirty="0" err="1">
                <a:solidFill>
                  <a:schemeClr val="tx1"/>
                </a:solidFill>
              </a:rPr>
              <a:t>firms</a:t>
            </a:r>
            <a:r>
              <a:rPr lang="de-DE" sz="1200" b="1" dirty="0">
                <a:solidFill>
                  <a:schemeClr val="tx1"/>
                </a:solidFill>
              </a:rPr>
              <a:t>, not </a:t>
            </a:r>
            <a:r>
              <a:rPr lang="de-DE" sz="1200" b="1" dirty="0" err="1">
                <a:solidFill>
                  <a:schemeClr val="tx1"/>
                </a:solidFill>
              </a:rPr>
              <a:t>Euroean</a:t>
            </a:r>
            <a:endParaRPr lang="de-DE" sz="1200" b="1" dirty="0">
              <a:solidFill>
                <a:schemeClr val="tx1"/>
              </a:solidFill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40804C5D-6A70-6445-61CF-03354C5270FF}"/>
              </a:ext>
            </a:extLst>
          </p:cNvPr>
          <p:cNvCxnSpPr/>
          <p:nvPr/>
        </p:nvCxnSpPr>
        <p:spPr>
          <a:xfrm flipH="1">
            <a:off x="5881248" y="4018134"/>
            <a:ext cx="216024" cy="360040"/>
          </a:xfrm>
          <a:prstGeom prst="lin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55088155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FF3DF08-2D72-4FE1-FC61-1A070B563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594C3E62-57DE-9EB8-DE3B-100B1181B517}"/>
              </a:ext>
            </a:extLst>
          </p:cNvPr>
          <p:cNvSpPr/>
          <p:nvPr/>
        </p:nvSpPr>
        <p:spPr>
          <a:xfrm>
            <a:off x="1154065" y="5832979"/>
            <a:ext cx="5743151" cy="5232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0CA0E468-3933-43D3-B55A-CC6B9D0AE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7" y="250829"/>
            <a:ext cx="2622513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Political motivation for MDR.</a:t>
            </a:r>
            <a:endParaRPr kumimoji="0" lang="en-US" alt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B4803636-FC35-5A38-7A42-5FA02A22C4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31813"/>
            <a:ext cx="9480550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During the discussions surrounding the implementation of MDR, the medical technology industry and its associations had several concerns.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2" name="Line 4">
            <a:extLst>
              <a:ext uri="{FF2B5EF4-FFF2-40B4-BE49-F238E27FC236}">
                <a16:creationId xmlns:a16="http://schemas.microsoft.com/office/drawing/2014/main" id="{3FF7DBD3-7C53-CA0D-D0CC-195A6F957DE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533400"/>
            <a:ext cx="922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52770DB-7EE2-13D8-08C0-01C4049E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FFDC-A73B-408C-97E7-70D17550813C}" type="slidenum">
              <a: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" descr="O:\Marketing&amp;Vertrieb\Abbildungen, Bilder, Logos Produkte\0 Logos\Firmenlogos\Firmenlogos\Logos_mitClaim\von Reform Design\jpg_tif\ovesco_innovation_in_scope.jpg">
            <a:extLst>
              <a:ext uri="{FF2B5EF4-FFF2-40B4-BE49-F238E27FC236}">
                <a16:creationId xmlns:a16="http://schemas.microsoft.com/office/drawing/2014/main" id="{86A5D08E-5EE0-5D86-743F-1D5069C0F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5" b="24117"/>
          <a:stretch>
            <a:fillRect/>
          </a:stretch>
        </p:blipFill>
        <p:spPr bwMode="auto">
          <a:xfrm>
            <a:off x="7831138" y="6240463"/>
            <a:ext cx="20113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6FECBEC-4F23-E0D2-5268-69B2F130C71F}"/>
              </a:ext>
            </a:extLst>
          </p:cNvPr>
          <p:cNvSpPr txBox="1"/>
          <p:nvPr/>
        </p:nvSpPr>
        <p:spPr>
          <a:xfrm>
            <a:off x="211137" y="1398215"/>
            <a:ext cx="683137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en-US" sz="1400" b="1" i="0" dirty="0">
                <a:solidFill>
                  <a:srgbClr val="111827"/>
                </a:solidFill>
                <a:effectLst/>
              </a:rPr>
              <a:t>Impact on Innovation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: The industry was concerned that the stricter regulations could stifle innovation by increasing the time and cost required for new products.</a:t>
            </a:r>
          </a:p>
          <a:p>
            <a:pPr algn="l">
              <a:buFont typeface="+mj-lt"/>
              <a:buAutoNum type="arabicPeriod"/>
            </a:pPr>
            <a:endParaRPr lang="en-US" sz="800" b="1" i="0" dirty="0">
              <a:solidFill>
                <a:srgbClr val="111827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1400" b="1" i="0" dirty="0">
                <a:solidFill>
                  <a:srgbClr val="111827"/>
                </a:solidFill>
                <a:effectLst/>
              </a:rPr>
              <a:t>Implementation Challenges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: There were worries about the practical challenges of implementing the new requirements, particularly for small and medium-sized enterprises.</a:t>
            </a:r>
          </a:p>
          <a:p>
            <a:pPr algn="l">
              <a:buFont typeface="+mj-lt"/>
              <a:buAutoNum type="arabicPeriod"/>
            </a:pPr>
            <a:endParaRPr lang="en-US" sz="800" b="1" i="0" dirty="0">
              <a:solidFill>
                <a:srgbClr val="111827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1400" b="1" i="0" dirty="0">
                <a:solidFill>
                  <a:srgbClr val="111827"/>
                </a:solidFill>
                <a:effectLst/>
              </a:rPr>
              <a:t>Transition Period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: Industry representatives advocated for a longer transition period to allow companies sufficient time to adapt to the new regulatory framework without disrupting their operations.</a:t>
            </a:r>
          </a:p>
          <a:p>
            <a:pPr algn="l">
              <a:buFont typeface="+mj-lt"/>
              <a:buAutoNum type="arabicPeriod"/>
            </a:pPr>
            <a:endParaRPr lang="en-US" sz="800" b="1" i="0" dirty="0">
              <a:solidFill>
                <a:srgbClr val="111827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1400" b="1" i="0" dirty="0">
                <a:solidFill>
                  <a:srgbClr val="111827"/>
                </a:solidFill>
                <a:effectLst/>
              </a:rPr>
              <a:t>Cost Implications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: The increased regulatory burden was expected to lead to higher compliance costs, which could impact the competitiveness of European medical device manufacturers.</a:t>
            </a:r>
          </a:p>
          <a:p>
            <a:pPr algn="l">
              <a:buFont typeface="+mj-lt"/>
              <a:buAutoNum type="arabicPeriod"/>
            </a:pPr>
            <a:endParaRPr lang="en-US" sz="800" b="1" i="0" dirty="0">
              <a:solidFill>
                <a:srgbClr val="111827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1400" b="1" i="0" dirty="0">
                <a:solidFill>
                  <a:srgbClr val="111827"/>
                </a:solidFill>
                <a:effectLst/>
              </a:rPr>
              <a:t>Need for Clarity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: The industry sought clearer guidelines and support from regulatory bodies to ensure a smooth transition and avoid uncertainties in the interpretation of the new rules.</a:t>
            </a:r>
          </a:p>
          <a:p>
            <a:pPr algn="l">
              <a:buFont typeface="+mj-lt"/>
              <a:buAutoNum type="arabicPeriod"/>
            </a:pPr>
            <a:endParaRPr lang="en-US" sz="800" b="1" i="0" dirty="0">
              <a:solidFill>
                <a:srgbClr val="111827"/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1400" b="1" i="0" dirty="0">
                <a:solidFill>
                  <a:srgbClr val="111827"/>
                </a:solidFill>
                <a:effectLst/>
              </a:rPr>
              <a:t>Collaboration with Notified Bodies</a:t>
            </a:r>
            <a:r>
              <a:rPr lang="en-US" sz="1400" b="0" i="0" dirty="0">
                <a:solidFill>
                  <a:srgbClr val="374151"/>
                </a:solidFill>
                <a:effectLst/>
              </a:rPr>
              <a:t>: There was a call for better collaboration and communication with Notified Bodies to ensure efficient and consistent certification processes under the new regulation.</a:t>
            </a:r>
          </a:p>
          <a:p>
            <a:pPr algn="l">
              <a:buFont typeface="+mj-lt"/>
              <a:buAutoNum type="arabicPeriod"/>
            </a:pPr>
            <a:endParaRPr lang="en-US" sz="1400" b="0" i="0" dirty="0">
              <a:solidFill>
                <a:srgbClr val="374151"/>
              </a:solidFill>
              <a:effectLst/>
            </a:endParaRPr>
          </a:p>
          <a:p>
            <a:pPr lvl="2"/>
            <a:r>
              <a:rPr lang="en-US" sz="1400" b="1" dirty="0">
                <a:solidFill>
                  <a:srgbClr val="374151"/>
                </a:solidFill>
              </a:rPr>
              <a:t>Overall, there was significant concern about the potential negative impacts on innovation, costs, and market dynamics</a:t>
            </a:r>
          </a:p>
        </p:txBody>
      </p: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2D2205DE-78A8-5060-F639-8CDFC7CACBAC}"/>
              </a:ext>
            </a:extLst>
          </p:cNvPr>
          <p:cNvSpPr/>
          <p:nvPr/>
        </p:nvSpPr>
        <p:spPr>
          <a:xfrm>
            <a:off x="272481" y="5880423"/>
            <a:ext cx="792088" cy="3600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80BC61E-A389-3571-2E68-9BA0DB43A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5248" y="3238013"/>
            <a:ext cx="2509615" cy="983266"/>
          </a:xfrm>
          <a:prstGeom prst="rect">
            <a:avLst/>
          </a:prstGeom>
        </p:spPr>
      </p:pic>
      <p:pic>
        <p:nvPicPr>
          <p:cNvPr id="2050" name="Picture 2" descr="BVMed | The MedTech Forum 2024">
            <a:extLst>
              <a:ext uri="{FF2B5EF4-FFF2-40B4-BE49-F238E27FC236}">
                <a16:creationId xmlns:a16="http://schemas.microsoft.com/office/drawing/2014/main" id="{F0489F36-6BC0-40FD-773B-E66E08DB0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786" y="4221279"/>
            <a:ext cx="2509615" cy="129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pen letter to Commissioner for Health, Stella Kyriakides: Need for  comprehensive structural reforms of the medical technology regulatory  frameworks - MedTech Europe">
            <a:extLst>
              <a:ext uri="{FF2B5EF4-FFF2-40B4-BE49-F238E27FC236}">
                <a16:creationId xmlns:a16="http://schemas.microsoft.com/office/drawing/2014/main" id="{BD02BB9C-A63B-D125-BC83-654BF3247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494" y="1428692"/>
            <a:ext cx="2500908" cy="70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F88D181-F954-C292-E4AD-64223EC1B0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0786" y="2130225"/>
            <a:ext cx="2509614" cy="112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1462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9502C-5D58-F3CE-BF41-E70745EEF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56E623DB-F54B-1E12-8345-18CBFD16A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7" y="250829"/>
            <a:ext cx="2622513" cy="308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Political motivation for MDR.</a:t>
            </a:r>
            <a:endParaRPr kumimoji="0" lang="en-US" alt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B2D148B3-6180-00F5-6C36-47ABA96F3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31813"/>
            <a:ext cx="9480550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762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Were there indications in the clinical literature of inferiority of European medical devices in international comparison?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4932" name="Line 4">
            <a:extLst>
              <a:ext uri="{FF2B5EF4-FFF2-40B4-BE49-F238E27FC236}">
                <a16:creationId xmlns:a16="http://schemas.microsoft.com/office/drawing/2014/main" id="{AF9E8239-F77A-90E2-D44F-019ED6C437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533400"/>
            <a:ext cx="922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872A718-EFB8-F9F5-59EE-F1335C807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A6FFDC-A73B-408C-97E7-70D17550813C}" type="slidenum">
              <a: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" descr="O:\Marketing&amp;Vertrieb\Abbildungen, Bilder, Logos Produkte\0 Logos\Firmenlogos\Firmenlogos\Logos_mitClaim\von Reform Design\jpg_tif\ovesco_innovation_in_scope.jpg">
            <a:extLst>
              <a:ext uri="{FF2B5EF4-FFF2-40B4-BE49-F238E27FC236}">
                <a16:creationId xmlns:a16="http://schemas.microsoft.com/office/drawing/2014/main" id="{40297BF8-91FA-1EF3-BBAD-23E192700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5" b="24117"/>
          <a:stretch>
            <a:fillRect/>
          </a:stretch>
        </p:blipFill>
        <p:spPr bwMode="auto">
          <a:xfrm>
            <a:off x="7831138" y="6240463"/>
            <a:ext cx="20113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531C2DB-E56B-346E-9EB3-F1D37BDD2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55" y="2292218"/>
            <a:ext cx="3569668" cy="357315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2AD5B5B-F3EB-EAD3-2346-4FCEA7130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915" y="2580250"/>
            <a:ext cx="996069" cy="1208346"/>
          </a:xfrm>
          <a:prstGeom prst="rect">
            <a:avLst/>
          </a:prstGeom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E8206CE6-4C76-8B68-98EF-918297E4C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632" y="4051662"/>
            <a:ext cx="1262633" cy="185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eschweifte Klammer rechts 7">
            <a:extLst>
              <a:ext uri="{FF2B5EF4-FFF2-40B4-BE49-F238E27FC236}">
                <a16:creationId xmlns:a16="http://schemas.microsoft.com/office/drawing/2014/main" id="{7F92F348-BCD1-90E2-3A87-362387F56E4E}"/>
              </a:ext>
            </a:extLst>
          </p:cNvPr>
          <p:cNvSpPr/>
          <p:nvPr/>
        </p:nvSpPr>
        <p:spPr>
          <a:xfrm>
            <a:off x="5529064" y="2492896"/>
            <a:ext cx="576064" cy="346897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5BCCA6A-00AF-0E14-4817-1F58507ED40D}"/>
              </a:ext>
            </a:extLst>
          </p:cNvPr>
          <p:cNvSpPr txBox="1"/>
          <p:nvPr/>
        </p:nvSpPr>
        <p:spPr>
          <a:xfrm>
            <a:off x="3936320" y="1966334"/>
            <a:ext cx="2168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/>
              <a:t>Exemplary</a:t>
            </a:r>
            <a:r>
              <a:rPr lang="de-DE" sz="1200" b="1" dirty="0"/>
              <a:t> high-</a:t>
            </a:r>
            <a:r>
              <a:rPr lang="de-DE" sz="1200" b="1" dirty="0" err="1"/>
              <a:t>risk</a:t>
            </a:r>
            <a:r>
              <a:rPr lang="de-DE" sz="1200" b="1" dirty="0"/>
              <a:t> </a:t>
            </a:r>
            <a:r>
              <a:rPr lang="de-DE" sz="1200" b="1" dirty="0" err="1"/>
              <a:t>medical</a:t>
            </a:r>
            <a:r>
              <a:rPr lang="de-DE" sz="1200" b="1" dirty="0"/>
              <a:t> </a:t>
            </a:r>
            <a:r>
              <a:rPr lang="de-DE" sz="1200" b="1" dirty="0" err="1"/>
              <a:t>devices,e.g</a:t>
            </a:r>
            <a:r>
              <a:rPr lang="de-DE" sz="1200" b="1" dirty="0"/>
              <a:t>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CB7901E-125B-E2A9-A6DF-7C2AEC1473E5}"/>
              </a:ext>
            </a:extLst>
          </p:cNvPr>
          <p:cNvSpPr txBox="1"/>
          <p:nvPr/>
        </p:nvSpPr>
        <p:spPr>
          <a:xfrm>
            <a:off x="4211223" y="5966762"/>
            <a:ext cx="10150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Source: Wikipedia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31829F5-C148-71BB-3FFA-CA712B5F7790}"/>
              </a:ext>
            </a:extLst>
          </p:cNvPr>
          <p:cNvSpPr txBox="1"/>
          <p:nvPr/>
        </p:nvSpPr>
        <p:spPr>
          <a:xfrm>
            <a:off x="238848" y="1329579"/>
            <a:ext cx="3621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Fundamental </a:t>
            </a:r>
            <a:r>
              <a:rPr lang="de-DE" sz="1200" b="1" dirty="0" err="1"/>
              <a:t>political</a:t>
            </a:r>
            <a:r>
              <a:rPr lang="de-DE" sz="1200" b="1" dirty="0"/>
              <a:t> </a:t>
            </a:r>
            <a:r>
              <a:rPr lang="de-DE" sz="1200" b="1" dirty="0" err="1"/>
              <a:t>notion</a:t>
            </a:r>
            <a:r>
              <a:rPr lang="de-DE" sz="1200" b="1" dirty="0"/>
              <a:t> </a:t>
            </a:r>
            <a:r>
              <a:rPr lang="de-DE" sz="1200" b="1" dirty="0" err="1"/>
              <a:t>that</a:t>
            </a:r>
            <a:r>
              <a:rPr lang="de-DE" sz="1200" b="1" dirty="0"/>
              <a:t> </a:t>
            </a:r>
            <a:r>
              <a:rPr lang="de-DE" sz="1200" b="1" dirty="0" err="1"/>
              <a:t>led</a:t>
            </a:r>
            <a:r>
              <a:rPr lang="de-DE" sz="1200" b="1" dirty="0"/>
              <a:t> </a:t>
            </a:r>
            <a:r>
              <a:rPr lang="de-DE" sz="1200" b="1" dirty="0" err="1"/>
              <a:t>to</a:t>
            </a:r>
            <a:r>
              <a:rPr lang="de-DE" sz="1200" b="1" dirty="0"/>
              <a:t> MDR: </a:t>
            </a:r>
            <a:r>
              <a:rPr lang="de-DE" sz="1200" i="1" dirty="0"/>
              <a:t>EU </a:t>
            </a:r>
            <a:r>
              <a:rPr lang="de-DE" sz="1200" i="1" dirty="0" err="1"/>
              <a:t>medical</a:t>
            </a:r>
            <a:r>
              <a:rPr lang="de-DE" sz="1200" i="1" dirty="0"/>
              <a:t> </a:t>
            </a:r>
            <a:r>
              <a:rPr lang="de-DE" sz="1200" i="1" dirty="0" err="1"/>
              <a:t>devices</a:t>
            </a:r>
            <a:r>
              <a:rPr lang="de-DE" sz="1200" i="1" dirty="0"/>
              <a:t> </a:t>
            </a:r>
            <a:r>
              <a:rPr lang="de-DE" sz="1200" i="1" dirty="0" err="1"/>
              <a:t>are</a:t>
            </a:r>
            <a:r>
              <a:rPr lang="de-DE" sz="1200" i="1" dirty="0"/>
              <a:t> </a:t>
            </a:r>
            <a:r>
              <a:rPr lang="de-DE" sz="1200" i="1" dirty="0" err="1"/>
              <a:t>under-regulated</a:t>
            </a:r>
            <a:r>
              <a:rPr lang="de-DE" sz="1200" i="1" dirty="0"/>
              <a:t> </a:t>
            </a:r>
            <a:r>
              <a:rPr lang="de-DE" sz="1200" i="1" dirty="0" err="1"/>
              <a:t>when</a:t>
            </a:r>
            <a:r>
              <a:rPr lang="de-DE" sz="1200" i="1" dirty="0"/>
              <a:t> </a:t>
            </a:r>
            <a:r>
              <a:rPr lang="de-DE" sz="1200" i="1" dirty="0" err="1"/>
              <a:t>compared</a:t>
            </a:r>
            <a:r>
              <a:rPr lang="de-DE" sz="1200" i="1" dirty="0"/>
              <a:t> </a:t>
            </a:r>
            <a:r>
              <a:rPr lang="de-DE" sz="1200" i="1" dirty="0" err="1"/>
              <a:t>to</a:t>
            </a:r>
            <a:r>
              <a:rPr lang="de-DE" sz="1200" i="1" dirty="0"/>
              <a:t> </a:t>
            </a:r>
            <a:r>
              <a:rPr lang="de-DE" sz="1200" i="1" dirty="0" err="1"/>
              <a:t>their</a:t>
            </a:r>
            <a:r>
              <a:rPr lang="de-DE" sz="1200" i="1" dirty="0"/>
              <a:t> US </a:t>
            </a:r>
            <a:r>
              <a:rPr lang="de-DE" sz="1200" i="1" dirty="0" err="1"/>
              <a:t>peers</a:t>
            </a:r>
            <a:r>
              <a:rPr lang="de-DE" sz="1200" i="1" dirty="0"/>
              <a:t>. European </a:t>
            </a:r>
            <a:r>
              <a:rPr lang="de-DE" sz="1200" i="1" dirty="0" err="1"/>
              <a:t>patients</a:t>
            </a:r>
            <a:r>
              <a:rPr lang="de-DE" sz="1200" i="1" dirty="0"/>
              <a:t> </a:t>
            </a:r>
            <a:r>
              <a:rPr lang="de-DE" sz="1200" i="1" dirty="0" err="1"/>
              <a:t>are</a:t>
            </a:r>
            <a:r>
              <a:rPr lang="de-DE" sz="1200" i="1" dirty="0"/>
              <a:t> </a:t>
            </a:r>
            <a:r>
              <a:rPr lang="de-DE" sz="1200" i="1" dirty="0" err="1"/>
              <a:t>put</a:t>
            </a:r>
            <a:r>
              <a:rPr lang="de-DE" sz="1200" i="1" dirty="0"/>
              <a:t> at </a:t>
            </a:r>
            <a:r>
              <a:rPr lang="de-DE" sz="1200" i="1" dirty="0" err="1"/>
              <a:t>risk</a:t>
            </a:r>
            <a:r>
              <a:rPr lang="de-DE" sz="1200" i="1" dirty="0"/>
              <a:t>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2B0D452-48A1-395A-C0C7-D2569755E9B4}"/>
              </a:ext>
            </a:extLst>
          </p:cNvPr>
          <p:cNvSpPr txBox="1"/>
          <p:nvPr/>
        </p:nvSpPr>
        <p:spPr>
          <a:xfrm>
            <a:off x="5961112" y="1329579"/>
            <a:ext cx="3621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/>
              <a:t>Was </a:t>
            </a:r>
            <a:r>
              <a:rPr lang="de-DE" sz="1200" b="1" dirty="0" err="1"/>
              <a:t>the</a:t>
            </a:r>
            <a:r>
              <a:rPr lang="de-DE" sz="1200" b="1" dirty="0"/>
              <a:t> </a:t>
            </a:r>
            <a:r>
              <a:rPr lang="de-DE" sz="1200" b="1" dirty="0" err="1"/>
              <a:t>political</a:t>
            </a:r>
            <a:r>
              <a:rPr lang="de-DE" sz="1200" b="1" dirty="0"/>
              <a:t> </a:t>
            </a:r>
            <a:r>
              <a:rPr lang="de-DE" sz="1200" b="1" dirty="0" err="1"/>
              <a:t>assumption</a:t>
            </a:r>
            <a:r>
              <a:rPr lang="de-DE" sz="1200" b="1" dirty="0"/>
              <a:t> </a:t>
            </a:r>
            <a:r>
              <a:rPr lang="de-DE" sz="1200" b="1" dirty="0" err="1"/>
              <a:t>backed</a:t>
            </a:r>
            <a:r>
              <a:rPr lang="de-DE" sz="1200" b="1" dirty="0"/>
              <a:t> by </a:t>
            </a:r>
            <a:r>
              <a:rPr lang="de-DE" sz="1200" b="1" dirty="0" err="1"/>
              <a:t>facts</a:t>
            </a:r>
            <a:r>
              <a:rPr lang="de-DE" sz="1200" b="1" dirty="0"/>
              <a:t> ?: </a:t>
            </a:r>
            <a:r>
              <a:rPr lang="de-DE" sz="1200" i="1" dirty="0"/>
              <a:t>EU </a:t>
            </a:r>
            <a:r>
              <a:rPr lang="de-DE" sz="1200" i="1" dirty="0" err="1"/>
              <a:t>medical</a:t>
            </a:r>
            <a:r>
              <a:rPr lang="de-DE" sz="1200" i="1" dirty="0"/>
              <a:t> </a:t>
            </a:r>
            <a:r>
              <a:rPr lang="de-DE" sz="1200" i="1" dirty="0" err="1"/>
              <a:t>devices</a:t>
            </a:r>
            <a:r>
              <a:rPr lang="de-DE" sz="1200" i="1" dirty="0"/>
              <a:t> </a:t>
            </a:r>
            <a:r>
              <a:rPr lang="de-DE" sz="1200" i="1" dirty="0" err="1"/>
              <a:t>are</a:t>
            </a:r>
            <a:r>
              <a:rPr lang="de-DE" sz="1200" i="1" dirty="0"/>
              <a:t> </a:t>
            </a:r>
            <a:r>
              <a:rPr lang="de-DE" sz="1200" i="1" dirty="0" err="1"/>
              <a:t>under-regulated</a:t>
            </a:r>
            <a:r>
              <a:rPr lang="de-DE" sz="1200" i="1" dirty="0"/>
              <a:t> </a:t>
            </a:r>
            <a:r>
              <a:rPr lang="de-DE" sz="1200" i="1" dirty="0" err="1"/>
              <a:t>when</a:t>
            </a:r>
            <a:r>
              <a:rPr lang="de-DE" sz="1200" i="1" dirty="0"/>
              <a:t> </a:t>
            </a:r>
            <a:r>
              <a:rPr lang="de-DE" sz="1200" i="1" dirty="0" err="1"/>
              <a:t>compared</a:t>
            </a:r>
            <a:r>
              <a:rPr lang="de-DE" sz="1200" i="1" dirty="0"/>
              <a:t> </a:t>
            </a:r>
            <a:r>
              <a:rPr lang="de-DE" sz="1200" i="1" dirty="0" err="1"/>
              <a:t>to</a:t>
            </a:r>
            <a:r>
              <a:rPr lang="de-DE" sz="1200" i="1" dirty="0"/>
              <a:t> </a:t>
            </a:r>
            <a:r>
              <a:rPr lang="de-DE" sz="1200" i="1" dirty="0" err="1"/>
              <a:t>their</a:t>
            </a:r>
            <a:r>
              <a:rPr lang="de-DE" sz="1200" i="1" dirty="0"/>
              <a:t> US </a:t>
            </a:r>
            <a:r>
              <a:rPr lang="de-DE" sz="1200" i="1" dirty="0" err="1"/>
              <a:t>peers</a:t>
            </a:r>
            <a:r>
              <a:rPr lang="de-DE" sz="1200" i="1" dirty="0"/>
              <a:t>. European </a:t>
            </a:r>
            <a:r>
              <a:rPr lang="de-DE" sz="1200" i="1" dirty="0" err="1"/>
              <a:t>patients</a:t>
            </a:r>
            <a:r>
              <a:rPr lang="de-DE" sz="1200" i="1" dirty="0"/>
              <a:t> </a:t>
            </a:r>
            <a:r>
              <a:rPr lang="de-DE" sz="1200" i="1" dirty="0" err="1"/>
              <a:t>are</a:t>
            </a:r>
            <a:r>
              <a:rPr lang="de-DE" sz="1200" i="1" dirty="0"/>
              <a:t> </a:t>
            </a:r>
            <a:r>
              <a:rPr lang="de-DE" sz="1200" i="1" dirty="0" err="1"/>
              <a:t>put</a:t>
            </a:r>
            <a:r>
              <a:rPr lang="de-DE" sz="1200" i="1" dirty="0"/>
              <a:t> at </a:t>
            </a:r>
            <a:r>
              <a:rPr lang="de-DE" sz="1200" i="1" dirty="0" err="1"/>
              <a:t>risk</a:t>
            </a:r>
            <a:r>
              <a:rPr lang="de-DE" sz="1200" i="1" dirty="0"/>
              <a:t>.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B1371E9-0F59-6E68-D061-166DD7600E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9184" y="2420888"/>
            <a:ext cx="2577421" cy="735542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7C3F21C-2F6A-D372-20A2-10C95584954F}"/>
              </a:ext>
            </a:extLst>
          </p:cNvPr>
          <p:cNvGrpSpPr/>
          <p:nvPr/>
        </p:nvGrpSpPr>
        <p:grpSpPr>
          <a:xfrm>
            <a:off x="6595868" y="3340384"/>
            <a:ext cx="2577421" cy="898470"/>
            <a:chOff x="5961112" y="4373607"/>
            <a:chExt cx="3963529" cy="1009890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EBACE68A-89EF-E9BA-0955-21C70EAFB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61112" y="4373607"/>
              <a:ext cx="3963529" cy="647636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0D5A3389-5055-3587-3EE3-2EC7F9062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61112" y="4922422"/>
              <a:ext cx="3963529" cy="461075"/>
            </a:xfrm>
            <a:prstGeom prst="rect">
              <a:avLst/>
            </a:prstGeom>
          </p:spPr>
        </p:pic>
      </p:grpSp>
      <p:sp>
        <p:nvSpPr>
          <p:cNvPr id="21" name="Legende: mit gebogener Linie 20">
            <a:extLst>
              <a:ext uri="{FF2B5EF4-FFF2-40B4-BE49-F238E27FC236}">
                <a16:creationId xmlns:a16="http://schemas.microsoft.com/office/drawing/2014/main" id="{992F77D1-F705-8787-67A6-88B47F271C26}"/>
              </a:ext>
            </a:extLst>
          </p:cNvPr>
          <p:cNvSpPr/>
          <p:nvPr/>
        </p:nvSpPr>
        <p:spPr>
          <a:xfrm>
            <a:off x="6595868" y="4415030"/>
            <a:ext cx="2575588" cy="1262029"/>
          </a:xfrm>
          <a:prstGeom prst="borderCallout2">
            <a:avLst>
              <a:gd name="adj1" fmla="val 14646"/>
              <a:gd name="adj2" fmla="val 103250"/>
              <a:gd name="adj3" fmla="val -38562"/>
              <a:gd name="adj4" fmla="val 117277"/>
              <a:gd name="adj5" fmla="val -116035"/>
              <a:gd name="adj6" fmla="val 10103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>
                <a:solidFill>
                  <a:schemeClr val="tx1"/>
                </a:solidFill>
              </a:rPr>
              <a:t>In </a:t>
            </a:r>
            <a:r>
              <a:rPr lang="de-DE" sz="1200" dirty="0" err="1">
                <a:solidFill>
                  <a:schemeClr val="tx1"/>
                </a:solidFill>
              </a:rPr>
              <a:t>case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of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b="1" dirty="0" err="1">
                <a:solidFill>
                  <a:schemeClr val="tx1"/>
                </a:solidFill>
              </a:rPr>
              <a:t>systematically</a:t>
            </a:r>
            <a:r>
              <a:rPr lang="de-DE" sz="1200" b="1" dirty="0">
                <a:solidFill>
                  <a:schemeClr val="tx1"/>
                </a:solidFill>
              </a:rPr>
              <a:t> </a:t>
            </a:r>
            <a:r>
              <a:rPr lang="de-DE" sz="1200" b="1" dirty="0" err="1">
                <a:solidFill>
                  <a:schemeClr val="tx1"/>
                </a:solidFill>
              </a:rPr>
              <a:t>weaker</a:t>
            </a:r>
            <a:r>
              <a:rPr lang="de-DE" sz="1200" b="1" dirty="0">
                <a:solidFill>
                  <a:schemeClr val="tx1"/>
                </a:solidFill>
              </a:rPr>
              <a:t> </a:t>
            </a:r>
            <a:r>
              <a:rPr lang="de-DE" sz="1200" b="1" dirty="0" err="1">
                <a:solidFill>
                  <a:schemeClr val="tx1"/>
                </a:solidFill>
              </a:rPr>
              <a:t>performance</a:t>
            </a:r>
            <a:r>
              <a:rPr lang="de-DE" sz="1200" b="1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of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assumably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under-regulated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b="1" dirty="0">
                <a:solidFill>
                  <a:schemeClr val="tx1"/>
                </a:solidFill>
              </a:rPr>
              <a:t>European </a:t>
            </a:r>
            <a:r>
              <a:rPr lang="de-DE" sz="1200" b="1" dirty="0" err="1">
                <a:solidFill>
                  <a:schemeClr val="tx1"/>
                </a:solidFill>
              </a:rPr>
              <a:t>devices</a:t>
            </a:r>
            <a:r>
              <a:rPr lang="de-DE" sz="1200" dirty="0">
                <a:solidFill>
                  <a:schemeClr val="tx1"/>
                </a:solidFill>
              </a:rPr>
              <a:t>, </a:t>
            </a:r>
            <a:r>
              <a:rPr lang="de-DE" sz="1200" b="1" dirty="0" err="1">
                <a:solidFill>
                  <a:schemeClr val="tx1"/>
                </a:solidFill>
              </a:rPr>
              <a:t>clinical</a:t>
            </a:r>
            <a:r>
              <a:rPr lang="de-DE" sz="1200" b="1" dirty="0">
                <a:solidFill>
                  <a:schemeClr val="tx1"/>
                </a:solidFill>
              </a:rPr>
              <a:t> </a:t>
            </a:r>
            <a:r>
              <a:rPr lang="de-DE" sz="1200" b="1" dirty="0" err="1">
                <a:solidFill>
                  <a:schemeClr val="tx1"/>
                </a:solidFill>
              </a:rPr>
              <a:t>data</a:t>
            </a:r>
            <a:r>
              <a:rPr lang="de-DE" sz="1200" b="1" dirty="0">
                <a:solidFill>
                  <a:schemeClr val="tx1"/>
                </a:solidFill>
              </a:rPr>
              <a:t> in Europe </a:t>
            </a:r>
            <a:r>
              <a:rPr lang="de-DE" sz="1200" dirty="0" err="1">
                <a:solidFill>
                  <a:schemeClr val="tx1"/>
                </a:solidFill>
              </a:rPr>
              <a:t>would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likely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be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b="1" dirty="0" err="1">
                <a:solidFill>
                  <a:schemeClr val="tx1"/>
                </a:solidFill>
              </a:rPr>
              <a:t>worse</a:t>
            </a:r>
            <a:r>
              <a:rPr lang="de-DE" sz="1200" b="1" dirty="0">
                <a:solidFill>
                  <a:schemeClr val="tx1"/>
                </a:solidFill>
              </a:rPr>
              <a:t> </a:t>
            </a:r>
            <a:r>
              <a:rPr lang="de-DE" sz="1200" b="1" dirty="0" err="1">
                <a:solidFill>
                  <a:schemeClr val="tx1"/>
                </a:solidFill>
              </a:rPr>
              <a:t>than</a:t>
            </a:r>
            <a:r>
              <a:rPr lang="de-DE" sz="1200" b="1" dirty="0">
                <a:solidFill>
                  <a:schemeClr val="tx1"/>
                </a:solidFill>
              </a:rPr>
              <a:t> </a:t>
            </a:r>
            <a:r>
              <a:rPr lang="de-DE" sz="1200" b="1" dirty="0" err="1">
                <a:solidFill>
                  <a:schemeClr val="tx1"/>
                </a:solidFill>
              </a:rPr>
              <a:t>corresponding</a:t>
            </a:r>
            <a:r>
              <a:rPr lang="de-DE" sz="1200" b="1" dirty="0">
                <a:solidFill>
                  <a:schemeClr val="tx1"/>
                </a:solidFill>
              </a:rPr>
              <a:t> US </a:t>
            </a:r>
            <a:r>
              <a:rPr lang="de-DE" sz="1200" b="1" dirty="0" err="1">
                <a:solidFill>
                  <a:schemeClr val="tx1"/>
                </a:solidFill>
              </a:rPr>
              <a:t>data</a:t>
            </a:r>
            <a:r>
              <a:rPr lang="de-DE" sz="1200" dirty="0">
                <a:solidFill>
                  <a:schemeClr val="tx1"/>
                </a:solidFill>
              </a:rPr>
              <a:t>.</a:t>
            </a:r>
            <a:endParaRPr lang="de-DE" sz="1200" b="1" dirty="0">
              <a:solidFill>
                <a:schemeClr val="tx1"/>
              </a:solidFill>
            </a:endParaRPr>
          </a:p>
        </p:txBody>
      </p:sp>
      <p:sp>
        <p:nvSpPr>
          <p:cNvPr id="22" name="Pfeil: nach rechts 21">
            <a:extLst>
              <a:ext uri="{FF2B5EF4-FFF2-40B4-BE49-F238E27FC236}">
                <a16:creationId xmlns:a16="http://schemas.microsoft.com/office/drawing/2014/main" id="{4C97086B-34B7-1780-3F4D-67F01BB7F4CA}"/>
              </a:ext>
            </a:extLst>
          </p:cNvPr>
          <p:cNvSpPr/>
          <p:nvPr/>
        </p:nvSpPr>
        <p:spPr>
          <a:xfrm>
            <a:off x="6609184" y="5754173"/>
            <a:ext cx="360041" cy="288032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de-DE" sz="1200" b="1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F1AAAFE-1FFC-6B9F-EDF0-9D9DD7731833}"/>
              </a:ext>
            </a:extLst>
          </p:cNvPr>
          <p:cNvSpPr txBox="1"/>
          <p:nvPr/>
        </p:nvSpPr>
        <p:spPr>
          <a:xfrm>
            <a:off x="7041232" y="5703639"/>
            <a:ext cx="2707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1" dirty="0"/>
              <a:t>Are </a:t>
            </a:r>
            <a:r>
              <a:rPr lang="de-DE" sz="1200" b="1" dirty="0" err="1"/>
              <a:t>there</a:t>
            </a:r>
            <a:r>
              <a:rPr lang="de-DE" sz="1200" b="1" dirty="0"/>
              <a:t> </a:t>
            </a:r>
            <a:r>
              <a:rPr lang="de-DE" sz="1200" b="1" dirty="0" err="1"/>
              <a:t>indications</a:t>
            </a:r>
            <a:r>
              <a:rPr lang="de-DE" sz="1200" b="1" dirty="0"/>
              <a:t> in </a:t>
            </a:r>
            <a:r>
              <a:rPr lang="de-DE" sz="1200" b="1" dirty="0" err="1"/>
              <a:t>the</a:t>
            </a:r>
            <a:r>
              <a:rPr lang="de-DE" sz="1200" b="1" dirty="0"/>
              <a:t> </a:t>
            </a:r>
            <a:r>
              <a:rPr lang="de-DE" sz="1200" b="1" dirty="0" err="1"/>
              <a:t>pre</a:t>
            </a:r>
            <a:r>
              <a:rPr lang="de-DE" sz="1200" b="1" dirty="0"/>
              <a:t>-MDR </a:t>
            </a:r>
            <a:r>
              <a:rPr lang="de-DE" sz="1200" b="1" dirty="0" err="1"/>
              <a:t>literature</a:t>
            </a:r>
            <a:r>
              <a:rPr lang="de-DE" sz="1200" b="1" dirty="0"/>
              <a:t> </a:t>
            </a:r>
            <a:r>
              <a:rPr lang="de-DE" sz="1200" b="1" dirty="0" err="1"/>
              <a:t>for</a:t>
            </a:r>
            <a:r>
              <a:rPr lang="de-DE" sz="1200" b="1" dirty="0"/>
              <a:t> </a:t>
            </a:r>
            <a:r>
              <a:rPr lang="de-DE" sz="1200" b="1" dirty="0" err="1"/>
              <a:t>that</a:t>
            </a:r>
            <a:r>
              <a:rPr lang="de-DE" sz="1200" b="1" dirty="0"/>
              <a:t> ?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76556476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VE_Presentation Template_20120907">
  <a:themeElements>
    <a:clrScheme name="2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  <a:miter lim="800000"/>
          <a:headEnd/>
          <a:tailEnd/>
        </a:ln>
      </a:spPr>
      <a:bodyPr/>
      <a:lstStyle>
        <a:defPPr>
          <a:defRPr sz="1200" b="1">
            <a:solidFill>
              <a:schemeClr val="tx1"/>
            </a:solidFill>
            <a:latin typeface="Calibri" pitchFamily="34" charset="0"/>
            <a:cs typeface="Calibri" pitchFamily="34" charset="0"/>
          </a:defRPr>
        </a:defPPr>
      </a:lstStyle>
    </a:spDef>
  </a:objectDefaults>
  <a:extraClrSchemeLst>
    <a:extraClrScheme>
      <a:clrScheme name="2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4250</Words>
  <Application>Microsoft Office PowerPoint</Application>
  <PresentationFormat>A4-Papier (210 x 297 mm)</PresentationFormat>
  <Paragraphs>370</Paragraphs>
  <Slides>30</Slides>
  <Notes>20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1_Standarddesign</vt:lpstr>
      <vt:lpstr>OVE_Presentation Template_20120907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mschurr</dc:creator>
  <cp:lastModifiedBy>Marc Schurr</cp:lastModifiedBy>
  <cp:revision>633</cp:revision>
  <cp:lastPrinted>2013-03-25T10:59:59Z</cp:lastPrinted>
  <dcterms:created xsi:type="dcterms:W3CDTF">2011-10-17T10:55:01Z</dcterms:created>
  <dcterms:modified xsi:type="dcterms:W3CDTF">2025-11-25T09:53:53Z</dcterms:modified>
</cp:coreProperties>
</file>